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1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5143500" type="screen16x9"/>
  <p:notesSz cx="6858000" cy="9144000"/>
  <p:embeddedFontLst>
    <p:embeddedFont>
      <p:font typeface="Roboto Light" panose="02000000000000000000" pitchFamily="2" charset="0"/>
      <p:regular r:id="rId17"/>
      <p:bold r:id="rId18"/>
      <p:italic r:id="rId19"/>
      <p:boldItalic r:id="rId20"/>
    </p:embeddedFont>
    <p:embeddedFont>
      <p:font typeface="Roboto Condensed" panose="020B0604020202020204" charset="0"/>
      <p:regular r:id="rId21"/>
      <p:bold r:id="rId22"/>
      <p:italic r:id="rId23"/>
      <p:boldItalic r:id="rId24"/>
    </p:embeddedFont>
    <p:embeddedFont>
      <p:font typeface="Roboto" panose="02000000000000000000" pitchFamily="2" charset="0"/>
      <p:regular r:id="rId25"/>
      <p:bold r:id="rId26"/>
      <p:italic r:id="rId27"/>
      <p:boldItalic r:id="rId28"/>
    </p:embeddedFont>
    <p:embeddedFont>
      <p:font typeface="Roboto Medium" panose="02000000000000000000" pitchFamily="2" charset="0"/>
      <p:regular r:id="rId29"/>
      <p:bold r:id="rId30"/>
      <p:italic r:id="rId31"/>
      <p:boldItalic r:id="rId32"/>
    </p:embeddedFont>
    <p:embeddedFont>
      <p:font typeface="Helvetica Neue Light"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44" d="100"/>
          <a:sy n="144" d="100"/>
        </p:scale>
        <p:origin x="65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81a795441b_0_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400">
              <a:latin typeface="Roboto"/>
              <a:ea typeface="Roboto"/>
              <a:cs typeface="Roboto"/>
              <a:sym typeface="Roboto"/>
            </a:endParaRPr>
          </a:p>
        </p:txBody>
      </p:sp>
      <p:sp>
        <p:nvSpPr>
          <p:cNvPr id="60" name="Google Shape;60;g81a795441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81a795441b_0_187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Implementation Support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Hangar App  / Autoflight Software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Mission Planning &amp; Ops Support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Unlimited Capture &amp; Processing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Unlimited Data Management / Storage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Joint Platform - JobSight and Hangar World </a:t>
            </a:r>
            <a:endParaRPr sz="1000">
              <a:latin typeface="Roboto Light"/>
              <a:ea typeface="Roboto Light"/>
              <a:cs typeface="Roboto Light"/>
              <a:sym typeface="Roboto Light"/>
            </a:endParaRPr>
          </a:p>
          <a:p>
            <a:pPr marL="457200" lvl="0" indent="-292100" algn="l" rtl="0">
              <a:spcBef>
                <a:spcPts val="0"/>
              </a:spcBef>
              <a:spcAft>
                <a:spcPts val="0"/>
              </a:spcAft>
              <a:buSzPts val="1000"/>
              <a:buFont typeface="Roboto Light"/>
              <a:buChar char="●"/>
            </a:pPr>
            <a:r>
              <a:rPr lang="en" sz="1000">
                <a:latin typeface="Roboto Light"/>
                <a:ea typeface="Roboto Light"/>
                <a:cs typeface="Roboto Light"/>
                <a:sym typeface="Roboto Light"/>
              </a:rPr>
              <a:t>Customer Success and Tech Support </a:t>
            </a:r>
            <a:endParaRPr sz="1000">
              <a:latin typeface="Roboto Light"/>
              <a:ea typeface="Roboto Light"/>
              <a:cs typeface="Roboto Light"/>
              <a:sym typeface="Roboto Light"/>
            </a:endParaRPr>
          </a:p>
          <a:p>
            <a:pPr marL="0" lvl="0" indent="0" algn="l" rtl="0">
              <a:spcBef>
                <a:spcPts val="0"/>
              </a:spcBef>
              <a:spcAft>
                <a:spcPts val="0"/>
              </a:spcAft>
              <a:buNone/>
            </a:pPr>
            <a:endParaRPr sz="1000">
              <a:latin typeface="Roboto Light"/>
              <a:ea typeface="Roboto Light"/>
              <a:cs typeface="Roboto Light"/>
              <a:sym typeface="Roboto Light"/>
            </a:endParaRPr>
          </a:p>
          <a:p>
            <a:pPr marL="0" lvl="0" indent="0" algn="l" rtl="0">
              <a:spcBef>
                <a:spcPts val="0"/>
              </a:spcBef>
              <a:spcAft>
                <a:spcPts val="0"/>
              </a:spcAft>
              <a:buNone/>
            </a:pPr>
            <a:endParaRPr sz="1000">
              <a:latin typeface="Roboto Light"/>
              <a:ea typeface="Roboto Light"/>
              <a:cs typeface="Roboto Light"/>
              <a:sym typeface="Roboto Light"/>
            </a:endParaRPr>
          </a:p>
          <a:p>
            <a:pPr marL="0" lvl="0" indent="0" algn="l" rtl="0">
              <a:lnSpc>
                <a:spcPct val="115000"/>
              </a:lnSpc>
              <a:spcBef>
                <a:spcPts val="1000"/>
              </a:spcBef>
              <a:spcAft>
                <a:spcPts val="0"/>
              </a:spcAft>
              <a:buNone/>
            </a:pPr>
            <a:endParaRPr sz="1400">
              <a:latin typeface="Roboto"/>
              <a:ea typeface="Roboto"/>
              <a:cs typeface="Roboto"/>
              <a:sym typeface="Roboto"/>
            </a:endParaRPr>
          </a:p>
        </p:txBody>
      </p:sp>
      <p:sp>
        <p:nvSpPr>
          <p:cNvPr id="280" name="Google Shape;280;g81a795441b_0_18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81a795441b_0_97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None/>
            </a:pPr>
            <a:endParaRPr sz="1400">
              <a:latin typeface="Roboto"/>
              <a:ea typeface="Roboto"/>
              <a:cs typeface="Roboto"/>
              <a:sym typeface="Roboto"/>
            </a:endParaRPr>
          </a:p>
        </p:txBody>
      </p:sp>
      <p:sp>
        <p:nvSpPr>
          <p:cNvPr id="307" name="Google Shape;307;g81a795441b_0_9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81a795441b_0_219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Clr>
                <a:schemeClr val="dk1"/>
              </a:buClr>
              <a:buSzPts val="1100"/>
              <a:buFont typeface="Arial"/>
              <a:buNone/>
            </a:pPr>
            <a:r>
              <a:rPr lang="en" sz="1400">
                <a:solidFill>
                  <a:schemeClr val="dk1"/>
                </a:solidFill>
                <a:latin typeface="Roboto"/>
                <a:ea typeface="Roboto"/>
                <a:cs typeface="Roboto"/>
                <a:sym typeface="Roboto"/>
              </a:rPr>
              <a:t>Intro John, cover the journey we started on, the value in capture all projects - regardless of value (show world), how they use JobSight / jump into a JobSight (pursuit, pre-con, life of project), why now more than ever is key to use JobSight </a:t>
            </a:r>
            <a:endParaRPr sz="1400">
              <a:solidFill>
                <a:schemeClr val="dk1"/>
              </a:solidFill>
              <a:latin typeface="Roboto"/>
              <a:ea typeface="Roboto"/>
              <a:cs typeface="Roboto"/>
              <a:sym typeface="Roboto"/>
            </a:endParaRPr>
          </a:p>
          <a:p>
            <a:pPr marL="0" lvl="0" indent="0" algn="l" rtl="0">
              <a:spcBef>
                <a:spcPts val="0"/>
              </a:spcBef>
              <a:spcAft>
                <a:spcPts val="0"/>
              </a:spcAft>
              <a:buNone/>
            </a:pPr>
            <a:endParaRPr sz="1400">
              <a:latin typeface="Roboto"/>
              <a:ea typeface="Roboto"/>
              <a:cs typeface="Roboto"/>
              <a:sym typeface="Roboto"/>
            </a:endParaRPr>
          </a:p>
          <a:p>
            <a:pPr marL="0" lvl="0" indent="0" algn="l" rtl="0">
              <a:spcBef>
                <a:spcPts val="0"/>
              </a:spcBef>
              <a:spcAft>
                <a:spcPts val="0"/>
              </a:spcAft>
              <a:buNone/>
            </a:pPr>
            <a:endParaRPr sz="1200">
              <a:latin typeface="Roboto"/>
              <a:ea typeface="Roboto"/>
              <a:cs typeface="Roboto"/>
              <a:sym typeface="Roboto"/>
            </a:endParaRPr>
          </a:p>
        </p:txBody>
      </p:sp>
      <p:sp>
        <p:nvSpPr>
          <p:cNvPr id="316" name="Google Shape;316;g81a795441b_0_2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81a795441b_0_157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400">
              <a:latin typeface="Roboto"/>
              <a:ea typeface="Roboto"/>
              <a:cs typeface="Roboto"/>
              <a:sym typeface="Roboto"/>
            </a:endParaRPr>
          </a:p>
        </p:txBody>
      </p:sp>
      <p:sp>
        <p:nvSpPr>
          <p:cNvPr id="327" name="Google Shape;327;g81a795441b_0_15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7332223bf2_6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7332223bf2_6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82c0f62146_1_9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82c0f62146_1_9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81a795441b_0_666: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Clr>
                <a:schemeClr val="dk1"/>
              </a:buClr>
              <a:buSzPts val="1100"/>
              <a:buFont typeface="Arial"/>
              <a:buNone/>
            </a:pPr>
            <a:r>
              <a:rPr lang="en" b="1">
                <a:solidFill>
                  <a:srgbClr val="FFFFFF"/>
                </a:solidFill>
                <a:latin typeface="Roboto"/>
                <a:ea typeface="Roboto"/>
                <a:cs typeface="Roboto"/>
                <a:sym typeface="Roboto"/>
              </a:rPr>
              <a:t>y: </a:t>
            </a:r>
            <a:r>
              <a:rPr lang="en">
                <a:solidFill>
                  <a:srgbClr val="FFFFFF"/>
                </a:solidFill>
                <a:latin typeface="Roboto Light"/>
                <a:ea typeface="Roboto Light"/>
                <a:cs typeface="Roboto Light"/>
                <a:sym typeface="Roboto Light"/>
              </a:rPr>
              <a:t>Strategic partnership with DroneBase to support flight services with a greater coverage area, and ability to service requirements across the industry</a:t>
            </a:r>
            <a:endParaRPr>
              <a:solidFill>
                <a:srgbClr val="FFFFFF"/>
              </a:solidFill>
              <a:latin typeface="Roboto Light"/>
              <a:ea typeface="Roboto Light"/>
              <a:cs typeface="Roboto Light"/>
              <a:sym typeface="Roboto Light"/>
            </a:endParaRPr>
          </a:p>
          <a:p>
            <a:pPr marL="0" lvl="0" indent="0" algn="l" rtl="0">
              <a:lnSpc>
                <a:spcPct val="118000"/>
              </a:lnSpc>
              <a:spcBef>
                <a:spcPts val="0"/>
              </a:spcBef>
              <a:spcAft>
                <a:spcPts val="0"/>
              </a:spcAft>
              <a:buClr>
                <a:schemeClr val="dk1"/>
              </a:buClr>
              <a:buSzPts val="1100"/>
              <a:buFont typeface="Arial"/>
              <a:buNone/>
            </a:pPr>
            <a:endParaRPr sz="1400">
              <a:solidFill>
                <a:schemeClr val="dk1"/>
              </a:solidFill>
              <a:latin typeface="Roboto"/>
              <a:ea typeface="Roboto"/>
              <a:cs typeface="Roboto"/>
              <a:sym typeface="Roboto"/>
            </a:endParaRPr>
          </a:p>
          <a:p>
            <a:pPr marL="0" lvl="0" indent="0" algn="l" rtl="0">
              <a:lnSpc>
                <a:spcPct val="118000"/>
              </a:lnSpc>
              <a:spcBef>
                <a:spcPts val="0"/>
              </a:spcBef>
              <a:spcAft>
                <a:spcPts val="0"/>
              </a:spcAft>
              <a:buClr>
                <a:schemeClr val="dk1"/>
              </a:buClr>
              <a:buSzPts val="1100"/>
              <a:buFont typeface="Arial"/>
              <a:buNone/>
            </a:pPr>
            <a:endParaRPr sz="1400">
              <a:solidFill>
                <a:schemeClr val="dk1"/>
              </a:solidFill>
              <a:latin typeface="Roboto"/>
              <a:ea typeface="Roboto"/>
              <a:cs typeface="Roboto"/>
              <a:sym typeface="Roboto"/>
            </a:endParaRPr>
          </a:p>
          <a:p>
            <a:pPr marL="0" lvl="0" indent="0" algn="l" rtl="0">
              <a:lnSpc>
                <a:spcPct val="118000"/>
              </a:lnSpc>
              <a:spcBef>
                <a:spcPts val="0"/>
              </a:spcBef>
              <a:spcAft>
                <a:spcPts val="0"/>
              </a:spcAft>
              <a:buNone/>
            </a:pPr>
            <a:endParaRPr sz="1400">
              <a:latin typeface="Roboto"/>
              <a:ea typeface="Roboto"/>
              <a:cs typeface="Roboto"/>
              <a:sym typeface="Roboto"/>
            </a:endParaRPr>
          </a:p>
        </p:txBody>
      </p:sp>
      <p:sp>
        <p:nvSpPr>
          <p:cNvPr id="106" name="Google Shape;106;g81a795441b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82c0f62146_1_9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82c0f62146_1_9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Project onboard, identify who will fly, execute mission with our software, data upload through capture app, data is processed, data is published inside of JobSight, workflows are enhanced across the enterprise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82c0f62146_1_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endParaRPr sz="1400">
              <a:latin typeface="Roboto"/>
              <a:ea typeface="Roboto"/>
              <a:cs typeface="Roboto"/>
              <a:sym typeface="Roboto"/>
            </a:endParaRPr>
          </a:p>
        </p:txBody>
      </p:sp>
      <p:sp>
        <p:nvSpPr>
          <p:cNvPr id="165" name="Google Shape;165;g82c0f6214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82c0f62146_1_323: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500"/>
              </a:spcBef>
              <a:spcAft>
                <a:spcPts val="0"/>
              </a:spcAft>
              <a:buClr>
                <a:schemeClr val="dk1"/>
              </a:buClr>
              <a:buSzPts val="1100"/>
              <a:buFont typeface="Arial"/>
              <a:buNone/>
            </a:pPr>
            <a:endParaRPr sz="1400">
              <a:solidFill>
                <a:schemeClr val="dk1"/>
              </a:solidFill>
              <a:latin typeface="Roboto"/>
              <a:ea typeface="Roboto"/>
              <a:cs typeface="Roboto"/>
              <a:sym typeface="Roboto"/>
            </a:endParaRPr>
          </a:p>
        </p:txBody>
      </p:sp>
      <p:sp>
        <p:nvSpPr>
          <p:cNvPr id="199" name="Google Shape;199;g82c0f62146_1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82c0f62146_1_63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None/>
            </a:pPr>
            <a:endParaRPr sz="1400">
              <a:latin typeface="Roboto"/>
              <a:ea typeface="Roboto"/>
              <a:cs typeface="Roboto"/>
              <a:sym typeface="Roboto"/>
            </a:endParaRPr>
          </a:p>
        </p:txBody>
      </p:sp>
      <p:sp>
        <p:nvSpPr>
          <p:cNvPr id="222" name="Google Shape;222;g82c0f62146_1_6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81a795441b_0_1265: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Clr>
                <a:schemeClr val="dk1"/>
              </a:buClr>
              <a:buSzPts val="1100"/>
              <a:buFont typeface="Arial"/>
              <a:buNone/>
            </a:pPr>
            <a:endParaRPr sz="1400">
              <a:solidFill>
                <a:schemeClr val="dk1"/>
              </a:solidFill>
              <a:latin typeface="Roboto"/>
              <a:ea typeface="Roboto"/>
              <a:cs typeface="Roboto"/>
              <a:sym typeface="Roboto"/>
            </a:endParaRPr>
          </a:p>
          <a:p>
            <a:pPr marL="0" lvl="0" indent="0" algn="l" rtl="0">
              <a:spcBef>
                <a:spcPts val="0"/>
              </a:spcBef>
              <a:spcAft>
                <a:spcPts val="0"/>
              </a:spcAft>
              <a:buNone/>
            </a:pPr>
            <a:r>
              <a:rPr lang="en" sz="1050">
                <a:solidFill>
                  <a:schemeClr val="dk1"/>
                </a:solidFill>
                <a:highlight>
                  <a:srgbClr val="FFFFFF"/>
                </a:highlight>
                <a:latin typeface="Roboto"/>
                <a:ea typeface="Roboto"/>
                <a:cs typeface="Roboto"/>
                <a:sym typeface="Roboto"/>
              </a:rPr>
              <a:t>StreetLights Residential, Ryan Companies, Wood Partners, EMJ, Mortenson Construction, Stonelake Capital Partners, Sparrow Partners, CHA Partners, Oden Hughes, Hoar Construction</a:t>
            </a:r>
            <a:endParaRPr sz="1400">
              <a:latin typeface="Roboto"/>
              <a:ea typeface="Roboto"/>
              <a:cs typeface="Roboto"/>
              <a:sym typeface="Roboto"/>
            </a:endParaRPr>
          </a:p>
          <a:p>
            <a:pPr marL="0" lvl="0" indent="0" algn="l" rtl="0">
              <a:spcBef>
                <a:spcPts val="0"/>
              </a:spcBef>
              <a:spcAft>
                <a:spcPts val="0"/>
              </a:spcAft>
              <a:buNone/>
            </a:pPr>
            <a:endParaRPr sz="1200">
              <a:latin typeface="Roboto"/>
              <a:ea typeface="Roboto"/>
              <a:cs typeface="Roboto"/>
              <a:sym typeface="Roboto"/>
            </a:endParaRPr>
          </a:p>
        </p:txBody>
      </p:sp>
      <p:sp>
        <p:nvSpPr>
          <p:cNvPr id="231" name="Google Shape;231;g81a795441b_0_1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7332223bf2_6_3: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18000"/>
              </a:lnSpc>
              <a:spcBef>
                <a:spcPts val="0"/>
              </a:spcBef>
              <a:spcAft>
                <a:spcPts val="0"/>
              </a:spcAft>
              <a:buClr>
                <a:schemeClr val="dk1"/>
              </a:buClr>
              <a:buSzPts val="1100"/>
              <a:buFont typeface="Arial"/>
              <a:buNone/>
            </a:pPr>
            <a:r>
              <a:rPr lang="en" sz="1400">
                <a:solidFill>
                  <a:schemeClr val="dk1"/>
                </a:solidFill>
                <a:latin typeface="Roboto"/>
                <a:ea typeface="Roboto"/>
                <a:cs typeface="Roboto"/>
                <a:sym typeface="Roboto"/>
              </a:rPr>
              <a:t> </a:t>
            </a:r>
            <a:endParaRPr sz="1400">
              <a:solidFill>
                <a:schemeClr val="dk1"/>
              </a:solidFill>
              <a:latin typeface="Roboto"/>
              <a:ea typeface="Roboto"/>
              <a:cs typeface="Roboto"/>
              <a:sym typeface="Roboto"/>
            </a:endParaRPr>
          </a:p>
          <a:p>
            <a:pPr marL="0" lvl="0" indent="0" algn="l" rtl="0">
              <a:lnSpc>
                <a:spcPct val="118000"/>
              </a:lnSpc>
              <a:spcBef>
                <a:spcPts val="0"/>
              </a:spcBef>
              <a:spcAft>
                <a:spcPts val="0"/>
              </a:spcAft>
              <a:buClr>
                <a:schemeClr val="dk1"/>
              </a:buClr>
              <a:buSzPts val="1100"/>
              <a:buFont typeface="Arial"/>
              <a:buNone/>
            </a:pPr>
            <a:endParaRPr sz="1400">
              <a:solidFill>
                <a:schemeClr val="dk1"/>
              </a:solidFill>
              <a:latin typeface="Roboto"/>
              <a:ea typeface="Roboto"/>
              <a:cs typeface="Roboto"/>
              <a:sym typeface="Roboto"/>
            </a:endParaRPr>
          </a:p>
          <a:p>
            <a:pPr marL="0" lvl="0" indent="0" algn="l" rtl="0">
              <a:lnSpc>
                <a:spcPct val="118000"/>
              </a:lnSpc>
              <a:spcBef>
                <a:spcPts val="0"/>
              </a:spcBef>
              <a:spcAft>
                <a:spcPts val="0"/>
              </a:spcAft>
              <a:buNone/>
            </a:pPr>
            <a:endParaRPr sz="1400">
              <a:latin typeface="Roboto"/>
              <a:ea typeface="Roboto"/>
              <a:cs typeface="Roboto"/>
              <a:sym typeface="Roboto"/>
            </a:endParaRPr>
          </a:p>
        </p:txBody>
      </p:sp>
      <p:sp>
        <p:nvSpPr>
          <p:cNvPr id="259" name="Google Shape;259;g7332223bf2_6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One Photo">
  <p:cSld name="TITLE_AND_BODY_1">
    <p:spTree>
      <p:nvGrpSpPr>
        <p:cNvPr id="1" name="Shape 50"/>
        <p:cNvGrpSpPr/>
        <p:nvPr/>
      </p:nvGrpSpPr>
      <p:grpSpPr>
        <a:xfrm>
          <a:off x="0" y="0"/>
          <a:ext cx="0" cy="0"/>
          <a:chOff x="0" y="0"/>
          <a:chExt cx="0" cy="0"/>
        </a:xfrm>
      </p:grpSpPr>
      <p:sp>
        <p:nvSpPr>
          <p:cNvPr id="51" name="Google Shape;51;p13"/>
          <p:cNvSpPr>
            <a:spLocks noGrp="1"/>
          </p:cNvSpPr>
          <p:nvPr>
            <p:ph type="pic" idx="2"/>
          </p:nvPr>
        </p:nvSpPr>
        <p:spPr>
          <a:xfrm>
            <a:off x="236624" y="236624"/>
            <a:ext cx="8670600" cy="4670100"/>
          </a:xfrm>
          <a:prstGeom prst="rect">
            <a:avLst/>
          </a:prstGeom>
          <a:noFill/>
          <a:ln>
            <a:noFill/>
          </a:ln>
        </p:spPr>
        <p:txBody>
          <a:bodyPr spcFirstLastPara="1" wrap="square" lIns="34275" tIns="17150" rIns="34275" bIns="17150" anchor="t" anchorCtr="0">
            <a:noAutofit/>
          </a:bodyPr>
          <a:lstStyle>
            <a:lvl1pPr marR="0" lvl="0"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1pPr>
            <a:lvl2pPr marR="0" lvl="1"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2" name="Google Shape;52;p13"/>
          <p:cNvSpPr txBox="1">
            <a:spLocks noGrp="1"/>
          </p:cNvSpPr>
          <p:nvPr>
            <p:ph type="sldNum" idx="12"/>
          </p:nvPr>
        </p:nvSpPr>
        <p:spPr>
          <a:xfrm>
            <a:off x="4441998" y="4905375"/>
            <a:ext cx="127500" cy="128700"/>
          </a:xfrm>
          <a:prstGeom prst="rect">
            <a:avLst/>
          </a:prstGeom>
          <a:noFill/>
          <a:ln>
            <a:noFill/>
          </a:ln>
        </p:spPr>
        <p:txBody>
          <a:bodyPr spcFirstLastPara="1" wrap="square" lIns="19050" tIns="19050" rIns="19050" bIns="19050" anchor="t" anchorCtr="0">
            <a:noAutofit/>
          </a:bodyPr>
          <a:lstStyle>
            <a:lvl1pPr marL="0" lvl="0"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1pPr>
            <a:lvl2pPr marL="0" lvl="1"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2pPr>
            <a:lvl3pPr marL="0" lvl="2"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3pPr>
            <a:lvl4pPr marL="0" lvl="3"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4pPr>
            <a:lvl5pPr marL="0" lvl="4"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5pPr>
            <a:lvl6pPr marL="0" lvl="5"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6pPr>
            <a:lvl7pPr marL="0" lvl="6"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7pPr>
            <a:lvl8pPr marL="0" lvl="7"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8pPr>
            <a:lvl9pPr marL="0" lvl="8"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en"/>
              <a:t>‹Nr.›</a:t>
            </a:fld>
            <a:endParaRPr sz="1000">
              <a:solidFill>
                <a:schemeClr val="dk2"/>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Subtitle copy 1">
  <p:cSld name="Title &amp; Subtitle copy 1">
    <p:spTree>
      <p:nvGrpSpPr>
        <p:cNvPr id="1" name="Shape 53"/>
        <p:cNvGrpSpPr/>
        <p:nvPr/>
      </p:nvGrpSpPr>
      <p:grpSpPr>
        <a:xfrm>
          <a:off x="0" y="0"/>
          <a:ext cx="0" cy="0"/>
          <a:chOff x="0" y="0"/>
          <a:chExt cx="0" cy="0"/>
        </a:xfrm>
      </p:grpSpPr>
      <p:sp>
        <p:nvSpPr>
          <p:cNvPr id="54" name="Google Shape;54;p14"/>
          <p:cNvSpPr txBox="1">
            <a:spLocks noGrp="1"/>
          </p:cNvSpPr>
          <p:nvPr>
            <p:ph type="sldNum" idx="12"/>
          </p:nvPr>
        </p:nvSpPr>
        <p:spPr>
          <a:xfrm>
            <a:off x="8389601" y="4953298"/>
            <a:ext cx="132300" cy="130800"/>
          </a:xfrm>
          <a:prstGeom prst="rect">
            <a:avLst/>
          </a:prstGeom>
          <a:noFill/>
          <a:ln>
            <a:noFill/>
          </a:ln>
        </p:spPr>
        <p:txBody>
          <a:bodyPr spcFirstLastPara="1" wrap="square" lIns="19050" tIns="19050" rIns="19050" bIns="19050" anchor="t" anchorCtr="0">
            <a:noAutofit/>
          </a:bodyPr>
          <a:lstStyle>
            <a:lvl1pPr marL="0" lvl="0"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1pPr>
            <a:lvl2pPr marL="0" lvl="1"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2pPr>
            <a:lvl3pPr marL="0" lvl="2"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3pPr>
            <a:lvl4pPr marL="0" lvl="3"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4pPr>
            <a:lvl5pPr marL="0" lvl="4"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5pPr>
            <a:lvl6pPr marL="0" lvl="5"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6pPr>
            <a:lvl7pPr marL="0" lvl="6"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7pPr>
            <a:lvl8pPr marL="0" lvl="7"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8pPr>
            <a:lvl9pPr marL="0" lvl="8"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en"/>
              <a:t>‹Nr.›</a:t>
            </a:fld>
            <a:endParaRPr sz="1000">
              <a:solidFill>
                <a:schemeClr val="dk2"/>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One Photo 1">
  <p:cSld name="TITLE_AND_BODY_2">
    <p:spTree>
      <p:nvGrpSpPr>
        <p:cNvPr id="1" name="Shape 55"/>
        <p:cNvGrpSpPr/>
        <p:nvPr/>
      </p:nvGrpSpPr>
      <p:grpSpPr>
        <a:xfrm>
          <a:off x="0" y="0"/>
          <a:ext cx="0" cy="0"/>
          <a:chOff x="0" y="0"/>
          <a:chExt cx="0" cy="0"/>
        </a:xfrm>
      </p:grpSpPr>
      <p:sp>
        <p:nvSpPr>
          <p:cNvPr id="56" name="Google Shape;56;p15"/>
          <p:cNvSpPr>
            <a:spLocks noGrp="1"/>
          </p:cNvSpPr>
          <p:nvPr>
            <p:ph type="pic" idx="2"/>
          </p:nvPr>
        </p:nvSpPr>
        <p:spPr>
          <a:xfrm>
            <a:off x="236624" y="236624"/>
            <a:ext cx="8670600" cy="4670100"/>
          </a:xfrm>
          <a:prstGeom prst="rect">
            <a:avLst/>
          </a:prstGeom>
          <a:noFill/>
          <a:ln>
            <a:noFill/>
          </a:ln>
        </p:spPr>
        <p:txBody>
          <a:bodyPr spcFirstLastPara="1" wrap="square" lIns="34275" tIns="17150" rIns="34275" bIns="17150" anchor="t" anchorCtr="0">
            <a:noAutofit/>
          </a:bodyPr>
          <a:lstStyle>
            <a:lvl1pPr marR="0" lvl="0"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1pPr>
            <a:lvl2pPr marR="0" lvl="1"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1700"/>
              <a:buFont typeface="Helvetica Neue Light"/>
              <a:buNone/>
              <a:defRPr sz="17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7" name="Google Shape;57;p15"/>
          <p:cNvSpPr txBox="1">
            <a:spLocks noGrp="1"/>
          </p:cNvSpPr>
          <p:nvPr>
            <p:ph type="sldNum" idx="12"/>
          </p:nvPr>
        </p:nvSpPr>
        <p:spPr>
          <a:xfrm>
            <a:off x="4441998" y="4905375"/>
            <a:ext cx="127500" cy="128700"/>
          </a:xfrm>
          <a:prstGeom prst="rect">
            <a:avLst/>
          </a:prstGeom>
          <a:noFill/>
          <a:ln>
            <a:noFill/>
          </a:ln>
        </p:spPr>
        <p:txBody>
          <a:bodyPr spcFirstLastPara="1" wrap="square" lIns="19050" tIns="19050" rIns="19050" bIns="19050" anchor="t" anchorCtr="0">
            <a:noAutofit/>
          </a:bodyPr>
          <a:lstStyle>
            <a:lvl1pPr marL="0" lvl="0"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1pPr>
            <a:lvl2pPr marL="0" lvl="1"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2pPr>
            <a:lvl3pPr marL="0" lvl="2"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3pPr>
            <a:lvl4pPr marL="0" lvl="3"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4pPr>
            <a:lvl5pPr marL="0" lvl="4"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5pPr>
            <a:lvl6pPr marL="0" lvl="5"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6pPr>
            <a:lvl7pPr marL="0" lvl="6"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7pPr>
            <a:lvl8pPr marL="0" lvl="7"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8pPr>
            <a:lvl9pPr marL="0" lvl="8" indent="0" algn="r" rtl="0">
              <a:lnSpc>
                <a:spcPct val="100000"/>
              </a:lnSpc>
              <a:spcBef>
                <a:spcPts val="0"/>
              </a:spcBef>
              <a:spcAft>
                <a:spcPts val="0"/>
              </a:spcAft>
              <a:buClr>
                <a:srgbClr val="7E8890"/>
              </a:buClr>
              <a:buSzPts val="600"/>
              <a:buFont typeface="Roboto Light"/>
              <a:buNone/>
              <a:defRPr sz="600" b="0" i="0">
                <a:solidFill>
                  <a:srgbClr val="7E8890"/>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en"/>
              <a:t>‹Nr.›</a:t>
            </a:fld>
            <a:endParaRPr sz="1000">
              <a:solidFill>
                <a:schemeClr val="dk2"/>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hyperlink" Target="https://vimeo.com/252200330/4724c75ace" TargetMode="External"/><Relationship Id="rId3" Type="http://schemas.openxmlformats.org/officeDocument/2006/relationships/image" Target="../media/image24.jpg"/><Relationship Id="rId7" Type="http://schemas.openxmlformats.org/officeDocument/2006/relationships/hyperlink" Target="https://jobsight.hangar.com/-KxA5z4EG0WxCiGEPZID/job-sight/-LobJt4Fa3K9kEy_rczh?iterationKey=vrN4gkXY&amp;assetName=Image%20Series"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hyperlink" Target="https://jobsight.hangar.com/-KxA5z4EG0WxCiGEPZID/job-sight/-LJfDDzTRQSDRHGyQtYQ?iterationKey=ZjQ3830X&amp;assetName=Ortho" TargetMode="External"/><Relationship Id="rId4" Type="http://schemas.openxmlformats.org/officeDocument/2006/relationships/hyperlink" Target="https://jobsight.hangar.com/-KxA5z4EG0WxCiGEPZID/job-sight/-LJfD8XHGlZKXUqjefry?iterationKey=o0WMA2j9&amp;assetName=Image%20Series" TargetMode="External"/><Relationship Id="rId9" Type="http://schemas.openxmlformats.org/officeDocument/2006/relationships/hyperlink" Target="https://jobsight.hangar.com/-KxA5z4EG0WxCiGEPZID/job-sight/-LobHq5wFeWATJ4lNODx?iterationKey=vrN4gkXY&amp;assetName=Image%20Series%201"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orld.hangar.com/"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6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hyperlink" Target="mailto:paulg@dronebase.com" TargetMode="External"/><Relationship Id="rId5" Type="http://schemas.openxmlformats.org/officeDocument/2006/relationships/hyperlink" Target="mailto:lamar@airmap.com" TargetMode="Externa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71.png"/><Relationship Id="rId5" Type="http://schemas.openxmlformats.org/officeDocument/2006/relationships/image" Target="../media/image7.png"/><Relationship Id="rId10" Type="http://schemas.openxmlformats.org/officeDocument/2006/relationships/image" Target="../media/image70.png"/><Relationship Id="rId4" Type="http://schemas.openxmlformats.org/officeDocument/2006/relationships/image" Target="../media/image6.png"/><Relationship Id="rId9" Type="http://schemas.openxmlformats.org/officeDocument/2006/relationships/image" Target="../media/image6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jp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jp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6.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hyperlink" Target="https://jobsight.hangar.com/-KxA5z4EG0WxCiGEPZID/job-sight/-LJfDKvgL6DskJ1Cjsx-?iterationKey=ZjQ3830X&amp;assetName=360%20Image%203" TargetMode="External"/><Relationship Id="rId13" Type="http://schemas.openxmlformats.org/officeDocument/2006/relationships/image" Target="../media/image30.jpg"/><Relationship Id="rId18" Type="http://schemas.openxmlformats.org/officeDocument/2006/relationships/image" Target="../media/image33.png"/><Relationship Id="rId3" Type="http://schemas.openxmlformats.org/officeDocument/2006/relationships/image" Target="../media/image24.jpg"/><Relationship Id="rId21" Type="http://schemas.openxmlformats.org/officeDocument/2006/relationships/hyperlink" Target="https://jobsight.hangar.com/-KxA5z4EG0WxCiGEPZID/job-sight/-LobHq5wFeWATJ4lNODx?iterationKey=Rjzqz61Y&amp;assetName=Image%20Series%201" TargetMode="External"/><Relationship Id="rId7" Type="http://schemas.openxmlformats.org/officeDocument/2006/relationships/image" Target="../media/image28.png"/><Relationship Id="rId12" Type="http://schemas.openxmlformats.org/officeDocument/2006/relationships/image" Target="../media/image29.png"/><Relationship Id="rId17" Type="http://schemas.openxmlformats.org/officeDocument/2006/relationships/image" Target="../media/image32.png"/><Relationship Id="rId2" Type="http://schemas.openxmlformats.org/officeDocument/2006/relationships/notesSlide" Target="../notesSlides/notesSlide5.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16.png"/><Relationship Id="rId5" Type="http://schemas.openxmlformats.org/officeDocument/2006/relationships/image" Target="../media/image26.png"/><Relationship Id="rId15" Type="http://schemas.openxmlformats.org/officeDocument/2006/relationships/hyperlink" Target="https://vimeo.com/252200330/4724c75ace" TargetMode="External"/><Relationship Id="rId10" Type="http://schemas.openxmlformats.org/officeDocument/2006/relationships/hyperlink" Target="https://jobsight.hangar.com/-KxA5z4EG0WxCiGEPZID/job-sight/-LJfDDzTRQSDRHGyQtYQ?iterationKey=ZjQ3830X&amp;assetName=Ortho" TargetMode="External"/><Relationship Id="rId19" Type="http://schemas.openxmlformats.org/officeDocument/2006/relationships/image" Target="../media/image34.png"/><Relationship Id="rId4" Type="http://schemas.openxmlformats.org/officeDocument/2006/relationships/image" Target="../media/image25.png"/><Relationship Id="rId9" Type="http://schemas.openxmlformats.org/officeDocument/2006/relationships/hyperlink" Target="https://jobsight.hangar.com/-KxA5z4EG0WxCiGEPZID/job-sight/-M-leQ_gNrAL32qiIBwu?iterationKey=vjxdq6Zj&amp;assetName=Image%20Series" TargetMode="External"/><Relationship Id="rId14" Type="http://schemas.openxmlformats.org/officeDocument/2006/relationships/hyperlink" Target="https://jobsight.hangar.com/-KxA5z4EG0WxCiGEPZID/job-sight/-LobJt4Fa3K9kEy_rczh?iterationKey=O0wdy6gY&amp;assetName=Image%20Series%20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38.jpg"/><Relationship Id="rId4" Type="http://schemas.openxmlformats.org/officeDocument/2006/relationships/image" Target="../media/image37.jp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18" Type="http://schemas.openxmlformats.org/officeDocument/2006/relationships/image" Target="../media/image55.png"/><Relationship Id="rId3" Type="http://schemas.openxmlformats.org/officeDocument/2006/relationships/image" Target="../media/image41.png"/><Relationship Id="rId21" Type="http://schemas.openxmlformats.org/officeDocument/2006/relationships/image" Target="../media/image58.png"/><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54.png"/><Relationship Id="rId2" Type="http://schemas.openxmlformats.org/officeDocument/2006/relationships/notesSlide" Target="../notesSlides/notesSlide8.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13.xml"/><Relationship Id="rId6" Type="http://schemas.openxmlformats.org/officeDocument/2006/relationships/image" Target="../media/image44.png"/><Relationship Id="rId11" Type="http://schemas.openxmlformats.org/officeDocument/2006/relationships/image" Target="../media/image49.png"/><Relationship Id="rId24" Type="http://schemas.openxmlformats.org/officeDocument/2006/relationships/image" Target="../media/image61.png"/><Relationship Id="rId5" Type="http://schemas.openxmlformats.org/officeDocument/2006/relationships/image" Target="../media/image43.png"/><Relationship Id="rId15" Type="http://schemas.openxmlformats.org/officeDocument/2006/relationships/image" Target="../media/image16.png"/><Relationship Id="rId23" Type="http://schemas.openxmlformats.org/officeDocument/2006/relationships/image" Target="../media/image60.png"/><Relationship Id="rId10" Type="http://schemas.openxmlformats.org/officeDocument/2006/relationships/image" Target="../media/image48.png"/><Relationship Id="rId19" Type="http://schemas.openxmlformats.org/officeDocument/2006/relationships/image" Target="../media/image56.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 Id="rId22" Type="http://schemas.openxmlformats.org/officeDocument/2006/relationships/image" Target="../media/image59.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pic>
        <p:nvPicPr>
          <p:cNvPr id="62" name="Google Shape;62;p16"/>
          <p:cNvPicPr preferRelativeResize="0"/>
          <p:nvPr/>
        </p:nvPicPr>
        <p:blipFill rotWithShape="1">
          <a:blip r:embed="rId3">
            <a:alphaModFix/>
          </a:blip>
          <a:srcRect l="8409" r="8409"/>
          <a:stretch/>
        </p:blipFill>
        <p:spPr>
          <a:xfrm flipH="1">
            <a:off x="586925" y="0"/>
            <a:ext cx="8556975" cy="5143500"/>
          </a:xfrm>
          <a:prstGeom prst="rect">
            <a:avLst/>
          </a:prstGeom>
          <a:noFill/>
          <a:ln>
            <a:noFill/>
          </a:ln>
        </p:spPr>
      </p:pic>
      <p:pic>
        <p:nvPicPr>
          <p:cNvPr id="63" name="Google Shape;63;p16"/>
          <p:cNvPicPr preferRelativeResize="0"/>
          <p:nvPr/>
        </p:nvPicPr>
        <p:blipFill>
          <a:blip r:embed="rId4">
            <a:alphaModFix/>
          </a:blip>
          <a:stretch>
            <a:fillRect/>
          </a:stretch>
        </p:blipFill>
        <p:spPr>
          <a:xfrm>
            <a:off x="205302" y="376888"/>
            <a:ext cx="6576350" cy="4389724"/>
          </a:xfrm>
          <a:prstGeom prst="rect">
            <a:avLst/>
          </a:prstGeom>
          <a:noFill/>
          <a:ln>
            <a:noFill/>
          </a:ln>
        </p:spPr>
      </p:pic>
      <p:pic>
        <p:nvPicPr>
          <p:cNvPr id="64" name="Google Shape;64;p16"/>
          <p:cNvPicPr preferRelativeResize="0"/>
          <p:nvPr/>
        </p:nvPicPr>
        <p:blipFill>
          <a:blip r:embed="rId5">
            <a:alphaModFix/>
          </a:blip>
          <a:stretch>
            <a:fillRect/>
          </a:stretch>
        </p:blipFill>
        <p:spPr>
          <a:xfrm>
            <a:off x="7063623" y="3873128"/>
            <a:ext cx="691577" cy="158000"/>
          </a:xfrm>
          <a:prstGeom prst="rect">
            <a:avLst/>
          </a:prstGeom>
          <a:noFill/>
          <a:ln>
            <a:noFill/>
          </a:ln>
        </p:spPr>
      </p:pic>
      <p:pic>
        <p:nvPicPr>
          <p:cNvPr id="65" name="Google Shape;65;p16"/>
          <p:cNvPicPr preferRelativeResize="0"/>
          <p:nvPr/>
        </p:nvPicPr>
        <p:blipFill>
          <a:blip r:embed="rId6">
            <a:alphaModFix/>
          </a:blip>
          <a:stretch>
            <a:fillRect/>
          </a:stretch>
        </p:blipFill>
        <p:spPr>
          <a:xfrm>
            <a:off x="7999694" y="3847329"/>
            <a:ext cx="894024" cy="223506"/>
          </a:xfrm>
          <a:prstGeom prst="rect">
            <a:avLst/>
          </a:prstGeom>
          <a:noFill/>
          <a:ln>
            <a:noFill/>
          </a:ln>
        </p:spPr>
      </p:pic>
      <p:sp>
        <p:nvSpPr>
          <p:cNvPr id="66" name="Google Shape;66;p16"/>
          <p:cNvSpPr txBox="1"/>
          <p:nvPr/>
        </p:nvSpPr>
        <p:spPr>
          <a:xfrm>
            <a:off x="7028350" y="982325"/>
            <a:ext cx="1755900" cy="10281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endParaRPr sz="1000" b="1">
              <a:solidFill>
                <a:srgbClr val="BD3227"/>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Light"/>
              <a:buNone/>
            </a:pPr>
            <a:r>
              <a:rPr lang="en" sz="800" b="1">
                <a:solidFill>
                  <a:srgbClr val="BD3227"/>
                </a:solidFill>
                <a:latin typeface="Roboto"/>
                <a:ea typeface="Roboto"/>
                <a:cs typeface="Roboto"/>
                <a:sym typeface="Roboto"/>
              </a:rPr>
              <a:t>INSIGHT &amp; AUTOMATION:</a:t>
            </a:r>
            <a:endParaRPr sz="800" b="1">
              <a:solidFill>
                <a:srgbClr val="BD3227"/>
              </a:solidFill>
              <a:latin typeface="Roboto"/>
              <a:ea typeface="Roboto"/>
              <a:cs typeface="Roboto"/>
              <a:sym typeface="Roboto"/>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THE POWER </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OF JOBSIGHT</a:t>
            </a:r>
            <a:endParaRPr sz="24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sp>
        <p:nvSpPr>
          <p:cNvPr id="67" name="Google Shape;67;p16"/>
          <p:cNvSpPr txBox="1"/>
          <p:nvPr/>
        </p:nvSpPr>
        <p:spPr>
          <a:xfrm>
            <a:off x="6979884" y="3319003"/>
            <a:ext cx="1167000" cy="4098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800">
                <a:solidFill>
                  <a:srgbClr val="FFFFFF"/>
                </a:solidFill>
                <a:latin typeface="Roboto Light"/>
                <a:ea typeface="Roboto Light"/>
                <a:cs typeface="Roboto Light"/>
                <a:sym typeface="Roboto Light"/>
              </a:rPr>
              <a:t>Presented by</a:t>
            </a:r>
            <a:endParaRPr sz="800">
              <a:solidFill>
                <a:srgbClr val="FFFFFF"/>
              </a:solidFill>
              <a:latin typeface="Roboto Light"/>
              <a:ea typeface="Roboto Light"/>
              <a:cs typeface="Roboto Light"/>
              <a:sym typeface="Roboto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26"/>
          <p:cNvPicPr preferRelativeResize="0"/>
          <p:nvPr/>
        </p:nvPicPr>
        <p:blipFill rotWithShape="1">
          <a:blip r:embed="rId3">
            <a:alphaModFix/>
          </a:blip>
          <a:srcRect l="6419" t="39293" b="18989"/>
          <a:stretch/>
        </p:blipFill>
        <p:spPr>
          <a:xfrm flipH="1">
            <a:off x="-8675" y="0"/>
            <a:ext cx="9161350" cy="2740401"/>
          </a:xfrm>
          <a:prstGeom prst="rect">
            <a:avLst/>
          </a:prstGeom>
          <a:noFill/>
          <a:ln>
            <a:noFill/>
          </a:ln>
        </p:spPr>
      </p:pic>
      <p:sp>
        <p:nvSpPr>
          <p:cNvPr id="283" name="Google Shape;283;p26"/>
          <p:cNvSpPr txBox="1"/>
          <p:nvPr/>
        </p:nvSpPr>
        <p:spPr>
          <a:xfrm>
            <a:off x="2145597" y="4184575"/>
            <a:ext cx="9555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4"/>
              </a:rPr>
              <a:t>VIEW</a:t>
            </a:r>
            <a:endParaRPr sz="500">
              <a:solidFill>
                <a:srgbClr val="FFFFFF"/>
              </a:solidFill>
            </a:endParaRPr>
          </a:p>
        </p:txBody>
      </p:sp>
      <p:sp>
        <p:nvSpPr>
          <p:cNvPr id="284" name="Google Shape;284;p26"/>
          <p:cNvSpPr txBox="1"/>
          <p:nvPr/>
        </p:nvSpPr>
        <p:spPr>
          <a:xfrm>
            <a:off x="3786825" y="4184575"/>
            <a:ext cx="6309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5"/>
              </a:rPr>
              <a:t>VIEW</a:t>
            </a:r>
            <a:endParaRPr sz="500">
              <a:solidFill>
                <a:srgbClr val="FFFFFF"/>
              </a:solidFill>
            </a:endParaRPr>
          </a:p>
        </p:txBody>
      </p:sp>
      <p:pic>
        <p:nvPicPr>
          <p:cNvPr id="285" name="Google Shape;285;p26"/>
          <p:cNvPicPr preferRelativeResize="0"/>
          <p:nvPr/>
        </p:nvPicPr>
        <p:blipFill rotWithShape="1">
          <a:blip r:embed="rId6">
            <a:alphaModFix/>
          </a:blip>
          <a:srcRect t="55787"/>
          <a:stretch/>
        </p:blipFill>
        <p:spPr>
          <a:xfrm>
            <a:off x="7371475" y="205375"/>
            <a:ext cx="1150424" cy="158000"/>
          </a:xfrm>
          <a:prstGeom prst="rect">
            <a:avLst/>
          </a:prstGeom>
          <a:noFill/>
          <a:ln>
            <a:noFill/>
          </a:ln>
        </p:spPr>
      </p:pic>
      <p:sp>
        <p:nvSpPr>
          <p:cNvPr id="286" name="Google Shape;286;p26"/>
          <p:cNvSpPr txBox="1"/>
          <p:nvPr/>
        </p:nvSpPr>
        <p:spPr>
          <a:xfrm>
            <a:off x="6112821" y="4184575"/>
            <a:ext cx="9126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7"/>
              </a:rPr>
              <a:t>VIEW</a:t>
            </a:r>
            <a:endParaRPr sz="500">
              <a:solidFill>
                <a:srgbClr val="FFFFFF"/>
              </a:solidFill>
            </a:endParaRPr>
          </a:p>
        </p:txBody>
      </p:sp>
      <p:sp>
        <p:nvSpPr>
          <p:cNvPr id="287" name="Google Shape;287;p26"/>
          <p:cNvSpPr txBox="1"/>
          <p:nvPr/>
        </p:nvSpPr>
        <p:spPr>
          <a:xfrm>
            <a:off x="5211750" y="4141150"/>
            <a:ext cx="9315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8"/>
              </a:rPr>
              <a:t>VIEW</a:t>
            </a:r>
            <a:endParaRPr sz="500">
              <a:solidFill>
                <a:srgbClr val="FFFFFF"/>
              </a:solidFill>
            </a:endParaRPr>
          </a:p>
        </p:txBody>
      </p:sp>
      <p:sp>
        <p:nvSpPr>
          <p:cNvPr id="288" name="Google Shape;288;p26"/>
          <p:cNvSpPr txBox="1"/>
          <p:nvPr/>
        </p:nvSpPr>
        <p:spPr>
          <a:xfrm>
            <a:off x="7458871" y="4184575"/>
            <a:ext cx="9126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9"/>
              </a:rPr>
              <a:t>VIEW</a:t>
            </a:r>
            <a:endParaRPr sz="500">
              <a:solidFill>
                <a:srgbClr val="FFFFFF"/>
              </a:solidFill>
            </a:endParaRPr>
          </a:p>
        </p:txBody>
      </p:sp>
      <p:sp>
        <p:nvSpPr>
          <p:cNvPr id="289" name="Google Shape;289;p26"/>
          <p:cNvSpPr txBox="1"/>
          <p:nvPr/>
        </p:nvSpPr>
        <p:spPr>
          <a:xfrm>
            <a:off x="586975" y="626573"/>
            <a:ext cx="8249400" cy="6279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b="1">
                <a:solidFill>
                  <a:schemeClr val="lt2"/>
                </a:solidFill>
                <a:latin typeface="Roboto Condensed"/>
                <a:ea typeface="Roboto Condensed"/>
                <a:cs typeface="Roboto Condensed"/>
                <a:sym typeface="Roboto Condensed"/>
              </a:rPr>
              <a:t>OFFERING</a:t>
            </a:r>
            <a:r>
              <a:rPr lang="en" sz="1000" b="1">
                <a:solidFill>
                  <a:srgbClr val="FF0000"/>
                </a:solidFill>
                <a:latin typeface="Roboto Condensed"/>
                <a:ea typeface="Roboto Condensed"/>
                <a:cs typeface="Roboto Condensed"/>
                <a:sym typeface="Roboto Condensed"/>
              </a:rPr>
              <a:t>  </a:t>
            </a:r>
            <a:endParaRPr sz="1000" b="1">
              <a:solidFill>
                <a:srgbClr val="FF0000"/>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chemeClr val="dk1"/>
              </a:buClr>
              <a:buSzPts val="1100"/>
              <a:buFont typeface="Arial"/>
              <a:buNone/>
            </a:pPr>
            <a:r>
              <a:rPr lang="en" sz="2400" b="1">
                <a:solidFill>
                  <a:srgbClr val="FFFFFF"/>
                </a:solidFill>
                <a:latin typeface="Roboto Condensed"/>
                <a:ea typeface="Roboto Condensed"/>
                <a:cs typeface="Roboto Condensed"/>
                <a:sym typeface="Roboto Condensed"/>
              </a:rPr>
              <a:t>THE TOTAL PACKAGE</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chemeClr val="dk1"/>
              </a:buClr>
              <a:buSzPts val="1100"/>
              <a:buFont typeface="Arial"/>
              <a:buNone/>
            </a:pP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p>
        </p:txBody>
      </p:sp>
      <p:sp>
        <p:nvSpPr>
          <p:cNvPr id="290" name="Google Shape;290;p26"/>
          <p:cNvSpPr txBox="1"/>
          <p:nvPr/>
        </p:nvSpPr>
        <p:spPr>
          <a:xfrm>
            <a:off x="-39700" y="2955925"/>
            <a:ext cx="3370500" cy="207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900">
              <a:latin typeface="Roboto Light"/>
              <a:ea typeface="Roboto Light"/>
              <a:cs typeface="Roboto Light"/>
              <a:sym typeface="Roboto Light"/>
            </a:endParaRPr>
          </a:p>
        </p:txBody>
      </p:sp>
      <p:sp>
        <p:nvSpPr>
          <p:cNvPr id="291" name="Google Shape;291;p26"/>
          <p:cNvSpPr txBox="1"/>
          <p:nvPr/>
        </p:nvSpPr>
        <p:spPr>
          <a:xfrm>
            <a:off x="6056300" y="2879725"/>
            <a:ext cx="3370500" cy="207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000">
              <a:latin typeface="Roboto Light"/>
              <a:ea typeface="Roboto Light"/>
              <a:cs typeface="Roboto Light"/>
              <a:sym typeface="Roboto Light"/>
            </a:endParaRPr>
          </a:p>
        </p:txBody>
      </p:sp>
      <p:grpSp>
        <p:nvGrpSpPr>
          <p:cNvPr id="292" name="Google Shape;292;p26"/>
          <p:cNvGrpSpPr/>
          <p:nvPr/>
        </p:nvGrpSpPr>
        <p:grpSpPr>
          <a:xfrm>
            <a:off x="104728" y="1608742"/>
            <a:ext cx="8911628" cy="3212639"/>
            <a:chOff x="586975" y="1738900"/>
            <a:chExt cx="7952550" cy="2680550"/>
          </a:xfrm>
        </p:grpSpPr>
        <p:sp>
          <p:nvSpPr>
            <p:cNvPr id="293" name="Google Shape;293;p26"/>
            <p:cNvSpPr/>
            <p:nvPr/>
          </p:nvSpPr>
          <p:spPr>
            <a:xfrm>
              <a:off x="5990725" y="1738950"/>
              <a:ext cx="2548800" cy="2680500"/>
            </a:xfrm>
            <a:prstGeom prst="roundRect">
              <a:avLst>
                <a:gd name="adj" fmla="val 1902"/>
              </a:avLst>
            </a:prstGeom>
            <a:solidFill>
              <a:srgbClr val="F8F7F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4" name="Google Shape;294;p26"/>
            <p:cNvSpPr/>
            <p:nvPr/>
          </p:nvSpPr>
          <p:spPr>
            <a:xfrm>
              <a:off x="3288838" y="1738950"/>
              <a:ext cx="2548800" cy="2680500"/>
            </a:xfrm>
            <a:prstGeom prst="roundRect">
              <a:avLst>
                <a:gd name="adj" fmla="val 1902"/>
              </a:avLst>
            </a:prstGeom>
            <a:solidFill>
              <a:srgbClr val="F8F7F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5" name="Google Shape;295;p26"/>
            <p:cNvSpPr/>
            <p:nvPr/>
          </p:nvSpPr>
          <p:spPr>
            <a:xfrm>
              <a:off x="586975" y="1738950"/>
              <a:ext cx="2548800" cy="2680500"/>
            </a:xfrm>
            <a:prstGeom prst="roundRect">
              <a:avLst>
                <a:gd name="adj" fmla="val 1902"/>
              </a:avLst>
            </a:prstGeom>
            <a:solidFill>
              <a:srgbClr val="F8F7F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6" name="Google Shape;296;p26"/>
            <p:cNvSpPr/>
            <p:nvPr/>
          </p:nvSpPr>
          <p:spPr>
            <a:xfrm>
              <a:off x="586975" y="1738900"/>
              <a:ext cx="2548800" cy="5619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b="0" i="0" u="none" strike="noStrike" cap="none">
                <a:solidFill>
                  <a:srgbClr val="000000"/>
                </a:solidFill>
                <a:latin typeface="Helvetica Neue Light"/>
                <a:ea typeface="Helvetica Neue Light"/>
                <a:cs typeface="Helvetica Neue Light"/>
                <a:sym typeface="Helvetica Neue Light"/>
              </a:endParaRPr>
            </a:p>
          </p:txBody>
        </p:sp>
        <p:sp>
          <p:nvSpPr>
            <p:cNvPr id="297" name="Google Shape;297;p26"/>
            <p:cNvSpPr/>
            <p:nvPr/>
          </p:nvSpPr>
          <p:spPr>
            <a:xfrm>
              <a:off x="3288825" y="1738900"/>
              <a:ext cx="2548800" cy="5619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b="0" i="0" u="none" strike="noStrike" cap="none">
                <a:solidFill>
                  <a:srgbClr val="000000"/>
                </a:solidFill>
                <a:latin typeface="Helvetica Neue Light"/>
                <a:ea typeface="Helvetica Neue Light"/>
                <a:cs typeface="Helvetica Neue Light"/>
                <a:sym typeface="Helvetica Neue Light"/>
              </a:endParaRPr>
            </a:p>
          </p:txBody>
        </p:sp>
        <p:sp>
          <p:nvSpPr>
            <p:cNvPr id="298" name="Google Shape;298;p26"/>
            <p:cNvSpPr/>
            <p:nvPr/>
          </p:nvSpPr>
          <p:spPr>
            <a:xfrm>
              <a:off x="5990701" y="1738900"/>
              <a:ext cx="2548800" cy="5619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b="0" i="0" u="none" strike="noStrike" cap="none">
                <a:solidFill>
                  <a:srgbClr val="000000"/>
                </a:solidFill>
                <a:latin typeface="Helvetica Neue Light"/>
                <a:ea typeface="Helvetica Neue Light"/>
                <a:cs typeface="Helvetica Neue Light"/>
                <a:sym typeface="Helvetica Neue Light"/>
              </a:endParaRPr>
            </a:p>
          </p:txBody>
        </p:sp>
        <p:sp>
          <p:nvSpPr>
            <p:cNvPr id="299" name="Google Shape;299;p26"/>
            <p:cNvSpPr txBox="1"/>
            <p:nvPr/>
          </p:nvSpPr>
          <p:spPr>
            <a:xfrm>
              <a:off x="657625" y="1862075"/>
              <a:ext cx="2407500" cy="336000"/>
            </a:xfrm>
            <a:prstGeom prst="rect">
              <a:avLst/>
            </a:prstGeom>
            <a:noFill/>
            <a:ln>
              <a:noFill/>
            </a:ln>
          </p:spPr>
          <p:txBody>
            <a:bodyPr spcFirstLastPara="1" wrap="square" lIns="19050" tIns="19050" rIns="19050" bIns="19050" anchor="ctr" anchorCtr="0">
              <a:noAutofit/>
            </a:bodyPr>
            <a:lstStyle/>
            <a:p>
              <a:pPr marL="0" marR="0" lvl="0" indent="0" algn="ctr" rtl="0">
                <a:lnSpc>
                  <a:spcPct val="120000"/>
                </a:lnSpc>
                <a:spcBef>
                  <a:spcPts val="0"/>
                </a:spcBef>
                <a:spcAft>
                  <a:spcPts val="0"/>
                </a:spcAft>
                <a:buClr>
                  <a:srgbClr val="7E8890"/>
                </a:buClr>
                <a:buSzPts val="900"/>
                <a:buFont typeface="Roboto Light"/>
                <a:buNone/>
              </a:pPr>
              <a:r>
                <a:rPr lang="en" b="1">
                  <a:solidFill>
                    <a:srgbClr val="FFFFFF"/>
                  </a:solidFill>
                  <a:latin typeface="Roboto Condensed"/>
                  <a:ea typeface="Roboto Condensed"/>
                  <a:cs typeface="Roboto Condensed"/>
                  <a:sym typeface="Roboto Condensed"/>
                </a:rPr>
                <a:t>YOU BUY OUR SOFTWARE TOOLKIT </a:t>
              </a:r>
              <a:endParaRPr sz="1200">
                <a:solidFill>
                  <a:srgbClr val="FFFFFF"/>
                </a:solidFill>
                <a:latin typeface="Roboto Light"/>
                <a:ea typeface="Roboto Light"/>
                <a:cs typeface="Roboto Light"/>
                <a:sym typeface="Roboto Light"/>
              </a:endParaRPr>
            </a:p>
          </p:txBody>
        </p:sp>
        <p:sp>
          <p:nvSpPr>
            <p:cNvPr id="300" name="Google Shape;300;p26"/>
            <p:cNvSpPr txBox="1"/>
            <p:nvPr/>
          </p:nvSpPr>
          <p:spPr>
            <a:xfrm>
              <a:off x="3359475" y="1862075"/>
              <a:ext cx="2407500" cy="336000"/>
            </a:xfrm>
            <a:prstGeom prst="rect">
              <a:avLst/>
            </a:prstGeom>
            <a:noFill/>
            <a:ln>
              <a:noFill/>
            </a:ln>
          </p:spPr>
          <p:txBody>
            <a:bodyPr spcFirstLastPara="1" wrap="square" lIns="19050" tIns="19050" rIns="19050" bIns="19050" anchor="ctr" anchorCtr="0">
              <a:noAutofit/>
            </a:bodyPr>
            <a:lstStyle/>
            <a:p>
              <a:pPr marL="0" marR="0" lvl="0" indent="0" algn="ctr" rtl="0">
                <a:lnSpc>
                  <a:spcPct val="120000"/>
                </a:lnSpc>
                <a:spcBef>
                  <a:spcPts val="0"/>
                </a:spcBef>
                <a:spcAft>
                  <a:spcPts val="0"/>
                </a:spcAft>
                <a:buClr>
                  <a:srgbClr val="7E8890"/>
                </a:buClr>
                <a:buSzPts val="900"/>
                <a:buFont typeface="Roboto Light"/>
                <a:buNone/>
              </a:pPr>
              <a:r>
                <a:rPr lang="en" b="1">
                  <a:solidFill>
                    <a:srgbClr val="FFFFFF"/>
                  </a:solidFill>
                  <a:latin typeface="Roboto Condensed"/>
                  <a:ea typeface="Roboto Condensed"/>
                  <a:cs typeface="Roboto Condensed"/>
                  <a:sym typeface="Roboto Condensed"/>
                </a:rPr>
                <a:t>WHAT HAPPENS NEXT  </a:t>
              </a:r>
              <a:endParaRPr sz="1200">
                <a:solidFill>
                  <a:srgbClr val="FFFFFF"/>
                </a:solidFill>
                <a:latin typeface="Roboto Light"/>
                <a:ea typeface="Roboto Light"/>
                <a:cs typeface="Roboto Light"/>
                <a:sym typeface="Roboto Light"/>
              </a:endParaRPr>
            </a:p>
          </p:txBody>
        </p:sp>
        <p:sp>
          <p:nvSpPr>
            <p:cNvPr id="301" name="Google Shape;301;p26"/>
            <p:cNvSpPr txBox="1"/>
            <p:nvPr/>
          </p:nvSpPr>
          <p:spPr>
            <a:xfrm>
              <a:off x="6061325" y="1862075"/>
              <a:ext cx="2407500" cy="336000"/>
            </a:xfrm>
            <a:prstGeom prst="rect">
              <a:avLst/>
            </a:prstGeom>
            <a:noFill/>
            <a:ln>
              <a:noFill/>
            </a:ln>
          </p:spPr>
          <p:txBody>
            <a:bodyPr spcFirstLastPara="1" wrap="square" lIns="19050" tIns="19050" rIns="19050" bIns="19050" anchor="ctr" anchorCtr="0">
              <a:noAutofit/>
            </a:bodyPr>
            <a:lstStyle/>
            <a:p>
              <a:pPr marL="0" marR="0" lvl="0" indent="0" algn="ctr" rtl="0">
                <a:lnSpc>
                  <a:spcPct val="120000"/>
                </a:lnSpc>
                <a:spcBef>
                  <a:spcPts val="0"/>
                </a:spcBef>
                <a:spcAft>
                  <a:spcPts val="0"/>
                </a:spcAft>
                <a:buClr>
                  <a:srgbClr val="7E8890"/>
                </a:buClr>
                <a:buSzPts val="900"/>
                <a:buFont typeface="Roboto Light"/>
                <a:buNone/>
              </a:pPr>
              <a:r>
                <a:rPr lang="en" b="1">
                  <a:solidFill>
                    <a:srgbClr val="FFFFFF"/>
                  </a:solidFill>
                  <a:latin typeface="Roboto Condensed"/>
                  <a:ea typeface="Roboto Condensed"/>
                  <a:cs typeface="Roboto Condensed"/>
                  <a:sym typeface="Roboto Condensed"/>
                </a:rPr>
                <a:t>WHAT YOU GET  </a:t>
              </a:r>
              <a:endParaRPr sz="1200">
                <a:solidFill>
                  <a:srgbClr val="FFFFFF"/>
                </a:solidFill>
                <a:latin typeface="Roboto Light"/>
                <a:ea typeface="Roboto Light"/>
                <a:cs typeface="Roboto Light"/>
                <a:sym typeface="Roboto Light"/>
              </a:endParaRPr>
            </a:p>
          </p:txBody>
        </p:sp>
        <p:sp>
          <p:nvSpPr>
            <p:cNvPr id="302" name="Google Shape;302;p26"/>
            <p:cNvSpPr txBox="1"/>
            <p:nvPr/>
          </p:nvSpPr>
          <p:spPr>
            <a:xfrm>
              <a:off x="657625" y="2334196"/>
              <a:ext cx="2342700" cy="1792200"/>
            </a:xfrm>
            <a:prstGeom prst="rect">
              <a:avLst/>
            </a:prstGeom>
            <a:noFill/>
            <a:ln>
              <a:noFill/>
            </a:ln>
          </p:spPr>
          <p:txBody>
            <a:bodyPr spcFirstLastPara="1" wrap="square" lIns="91425" tIns="91425" rIns="91425" bIns="91425" anchor="t" anchorCtr="0">
              <a:noAutofit/>
            </a:bodyPr>
            <a:lstStyle/>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Whether an individual project, region, or the entire enterprise, we allow you to invest in a software toolkit that’s truly right for you</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Annual software pricing is tied to individual projects and their start date - software and financial commitment is tied to the total life of the project. *T&amp;Cs and pricing renewed annually and could change</a:t>
              </a:r>
              <a:endParaRPr sz="1000" i="1">
                <a:solidFill>
                  <a:srgbClr val="909090"/>
                </a:solidFill>
                <a:latin typeface="Roboto Light"/>
                <a:ea typeface="Roboto Light"/>
                <a:cs typeface="Roboto Light"/>
                <a:sym typeface="Roboto Light"/>
              </a:endParaRPr>
            </a:p>
            <a:p>
              <a:pPr marL="457200" lvl="0" indent="0" algn="l" rtl="0">
                <a:lnSpc>
                  <a:spcPct val="120000"/>
                </a:lnSpc>
                <a:spcBef>
                  <a:spcPts val="0"/>
                </a:spcBef>
                <a:spcAft>
                  <a:spcPts val="0"/>
                </a:spcAft>
                <a:buNone/>
              </a:pPr>
              <a:endParaRPr sz="1000" i="1">
                <a:solidFill>
                  <a:srgbClr val="909090"/>
                </a:solidFill>
                <a:latin typeface="Roboto Light"/>
                <a:ea typeface="Roboto Light"/>
                <a:cs typeface="Roboto Light"/>
                <a:sym typeface="Roboto Light"/>
              </a:endParaRPr>
            </a:p>
          </p:txBody>
        </p:sp>
        <p:sp>
          <p:nvSpPr>
            <p:cNvPr id="303" name="Google Shape;303;p26"/>
            <p:cNvSpPr txBox="1"/>
            <p:nvPr/>
          </p:nvSpPr>
          <p:spPr>
            <a:xfrm>
              <a:off x="6061375" y="2250530"/>
              <a:ext cx="2342700" cy="1792200"/>
            </a:xfrm>
            <a:prstGeom prst="rect">
              <a:avLst/>
            </a:prstGeom>
            <a:noFill/>
            <a:ln>
              <a:noFill/>
            </a:ln>
          </p:spPr>
          <p:txBody>
            <a:bodyPr spcFirstLastPara="1" wrap="square" lIns="91425" tIns="91425" rIns="91425" bIns="91425" anchor="t" anchorCtr="0">
              <a:noAutofit/>
            </a:bodyPr>
            <a:lstStyle/>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Hangar Capture app / autoflight software</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Implementation / onboarding - Mission planning, ops support, and operator training (we can train you to do most of this and self-support, allowing for even more cost savings</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Unlimited operator seats</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Unlimited capture &amp; processing</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Unlimited data management / Storage</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Unlimited joint platform access </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JobSight &amp; World access </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Airspace management </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Customer success &amp; tech support</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Procore API integration (if applicable) </a:t>
              </a:r>
              <a:endParaRPr sz="1000" i="1">
                <a:solidFill>
                  <a:srgbClr val="909090"/>
                </a:solidFill>
                <a:latin typeface="Roboto Light"/>
                <a:ea typeface="Roboto Light"/>
                <a:cs typeface="Roboto Light"/>
                <a:sym typeface="Roboto Light"/>
              </a:endParaRPr>
            </a:p>
            <a:p>
              <a:pPr marL="457200" lvl="0" indent="0" algn="l" rtl="0">
                <a:lnSpc>
                  <a:spcPct val="120000"/>
                </a:lnSpc>
                <a:spcBef>
                  <a:spcPts val="0"/>
                </a:spcBef>
                <a:spcAft>
                  <a:spcPts val="0"/>
                </a:spcAft>
                <a:buNone/>
              </a:pPr>
              <a:endParaRPr sz="1000" i="1">
                <a:solidFill>
                  <a:srgbClr val="909090"/>
                </a:solidFill>
                <a:latin typeface="Roboto Light"/>
                <a:ea typeface="Roboto Light"/>
                <a:cs typeface="Roboto Light"/>
                <a:sym typeface="Roboto Light"/>
              </a:endParaRPr>
            </a:p>
          </p:txBody>
        </p:sp>
        <p:sp>
          <p:nvSpPr>
            <p:cNvPr id="304" name="Google Shape;304;p26"/>
            <p:cNvSpPr txBox="1"/>
            <p:nvPr/>
          </p:nvSpPr>
          <p:spPr>
            <a:xfrm>
              <a:off x="3359488" y="2334196"/>
              <a:ext cx="2342700" cy="1792200"/>
            </a:xfrm>
            <a:prstGeom prst="rect">
              <a:avLst/>
            </a:prstGeom>
            <a:noFill/>
            <a:ln>
              <a:noFill/>
            </a:ln>
          </p:spPr>
          <p:txBody>
            <a:bodyPr spcFirstLastPara="1" wrap="square" lIns="91425" tIns="91425" rIns="91425" bIns="91425" anchor="t" anchorCtr="0">
              <a:noAutofit/>
            </a:bodyPr>
            <a:lstStyle/>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Clients then have the option to fly our software internally at no additional cost, or sub-out flights to our strategic partner who has Nationwide coverage and will fly our software for you </a:t>
              </a:r>
              <a:endParaRPr sz="1000" i="1">
                <a:solidFill>
                  <a:srgbClr val="909090"/>
                </a:solidFill>
                <a:latin typeface="Roboto Light"/>
                <a:ea typeface="Roboto Light"/>
                <a:cs typeface="Roboto Light"/>
                <a:sym typeface="Roboto Light"/>
              </a:endParaRPr>
            </a:p>
            <a:p>
              <a:pPr marL="182880" lvl="0" indent="-109219" algn="l" rtl="0">
                <a:lnSpc>
                  <a:spcPct val="120000"/>
                </a:lnSpc>
                <a:spcBef>
                  <a:spcPts val="0"/>
                </a:spcBef>
                <a:spcAft>
                  <a:spcPts val="0"/>
                </a:spcAft>
                <a:buClr>
                  <a:srgbClr val="909090"/>
                </a:buClr>
                <a:buSzPts val="1000"/>
                <a:buFont typeface="Roboto Light"/>
                <a:buChar char="■"/>
              </a:pPr>
              <a:r>
                <a:rPr lang="en" sz="1000" i="1">
                  <a:solidFill>
                    <a:srgbClr val="909090"/>
                  </a:solidFill>
                  <a:latin typeface="Roboto Light"/>
                  <a:ea typeface="Roboto Light"/>
                  <a:cs typeface="Roboto Light"/>
                  <a:sym typeface="Roboto Light"/>
                </a:rPr>
                <a:t>Based off of the agreement, clients have the ability to tap into the best of both worlds </a:t>
              </a:r>
              <a:endParaRPr sz="1000" i="1">
                <a:solidFill>
                  <a:srgbClr val="909090"/>
                </a:solidFill>
                <a:latin typeface="Roboto Light"/>
                <a:ea typeface="Roboto Light"/>
                <a:cs typeface="Roboto Light"/>
                <a:sym typeface="Roboto Ligh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27"/>
          <p:cNvSpPr txBox="1"/>
          <p:nvPr/>
        </p:nvSpPr>
        <p:spPr>
          <a:xfrm>
            <a:off x="7046775" y="1450950"/>
            <a:ext cx="1845000" cy="8544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p:txBody>
      </p:sp>
      <p:sp>
        <p:nvSpPr>
          <p:cNvPr id="310" name="Google Shape;310;p27"/>
          <p:cNvSpPr txBox="1"/>
          <p:nvPr/>
        </p:nvSpPr>
        <p:spPr>
          <a:xfrm>
            <a:off x="586975" y="626570"/>
            <a:ext cx="8249400" cy="10281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b="1">
                <a:solidFill>
                  <a:srgbClr val="BD3227"/>
                </a:solidFill>
                <a:latin typeface="Roboto Condensed"/>
                <a:ea typeface="Roboto Condensed"/>
                <a:cs typeface="Roboto Condensed"/>
                <a:sym typeface="Roboto Condensed"/>
              </a:rPr>
              <a:t>LIVE DEMO</a:t>
            </a:r>
            <a:endParaRPr sz="1000" b="1">
              <a:solidFill>
                <a:srgbClr val="BD3227"/>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1F1C29"/>
                </a:solidFill>
                <a:latin typeface="Roboto Condensed"/>
                <a:ea typeface="Roboto Condensed"/>
                <a:cs typeface="Roboto Condensed"/>
                <a:sym typeface="Roboto Condensed"/>
              </a:rPr>
              <a:t>SEE HOW IT WORKS </a:t>
            </a:r>
            <a:endParaRPr sz="2000">
              <a:solidFill>
                <a:srgbClr val="434343"/>
              </a:solidFill>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p>
        </p:txBody>
      </p:sp>
      <p:pic>
        <p:nvPicPr>
          <p:cNvPr id="311" name="Google Shape;311;p27">
            <a:hlinkClick r:id="rId3"/>
          </p:cNvPr>
          <p:cNvPicPr preferRelativeResize="0"/>
          <p:nvPr/>
        </p:nvPicPr>
        <p:blipFill>
          <a:blip r:embed="rId4">
            <a:alphaModFix/>
          </a:blip>
          <a:stretch>
            <a:fillRect/>
          </a:stretch>
        </p:blipFill>
        <p:spPr>
          <a:xfrm>
            <a:off x="888626" y="1403000"/>
            <a:ext cx="7363152" cy="3431051"/>
          </a:xfrm>
          <a:prstGeom prst="rect">
            <a:avLst/>
          </a:prstGeom>
          <a:noFill/>
          <a:ln>
            <a:noFill/>
          </a:ln>
          <a:effectLst>
            <a:outerShdw blurRad="57150" dist="19050" dir="5400000" algn="bl" rotWithShape="0">
              <a:srgbClr val="000000">
                <a:alpha val="50000"/>
              </a:srgbClr>
            </a:outerShdw>
          </a:effectLst>
        </p:spPr>
      </p:pic>
      <p:sp>
        <p:nvSpPr>
          <p:cNvPr id="312" name="Google Shape;312;p27"/>
          <p:cNvSpPr/>
          <p:nvPr/>
        </p:nvSpPr>
        <p:spPr>
          <a:xfrm>
            <a:off x="1004575" y="1632450"/>
            <a:ext cx="1347000" cy="4680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3" name="Google Shape;313;p27"/>
          <p:cNvPicPr preferRelativeResize="0"/>
          <p:nvPr/>
        </p:nvPicPr>
        <p:blipFill rotWithShape="1">
          <a:blip r:embed="rId5">
            <a:alphaModFix/>
          </a:blip>
          <a:srcRect t="55787"/>
          <a:stretch/>
        </p:blipFill>
        <p:spPr>
          <a:xfrm>
            <a:off x="7371475" y="205375"/>
            <a:ext cx="1150424" cy="1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8"/>
          <p:cNvSpPr/>
          <p:nvPr/>
        </p:nvSpPr>
        <p:spPr>
          <a:xfrm>
            <a:off x="100" y="0"/>
            <a:ext cx="9144000" cy="5143500"/>
          </a:xfrm>
          <a:prstGeom prst="rect">
            <a:avLst/>
          </a:prstGeom>
          <a:solidFill>
            <a:srgbClr val="1F1C2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319" name="Google Shape;319;p28"/>
          <p:cNvPicPr preferRelativeResize="0"/>
          <p:nvPr/>
        </p:nvPicPr>
        <p:blipFill rotWithShape="1">
          <a:blip r:embed="rId3">
            <a:alphaModFix amt="15000"/>
          </a:blip>
          <a:srcRect r="10913"/>
          <a:stretch/>
        </p:blipFill>
        <p:spPr>
          <a:xfrm>
            <a:off x="-100" y="0"/>
            <a:ext cx="9144000" cy="5143500"/>
          </a:xfrm>
          <a:prstGeom prst="rect">
            <a:avLst/>
          </a:prstGeom>
          <a:noFill/>
          <a:ln>
            <a:noFill/>
          </a:ln>
        </p:spPr>
      </p:pic>
      <p:sp>
        <p:nvSpPr>
          <p:cNvPr id="320" name="Google Shape;320;p28"/>
          <p:cNvSpPr txBox="1"/>
          <p:nvPr/>
        </p:nvSpPr>
        <p:spPr>
          <a:xfrm>
            <a:off x="586975" y="821900"/>
            <a:ext cx="7411800" cy="10281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b="1">
                <a:solidFill>
                  <a:srgbClr val="BD3227"/>
                </a:solidFill>
                <a:latin typeface="Roboto Condensed"/>
                <a:ea typeface="Roboto Condensed"/>
                <a:cs typeface="Roboto Condensed"/>
                <a:sym typeface="Roboto Condensed"/>
              </a:rPr>
              <a:t>PROVEN</a:t>
            </a:r>
            <a:endParaRPr sz="1000" b="1">
              <a:solidFill>
                <a:srgbClr val="BD3227"/>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Light"/>
              <a:buNone/>
            </a:pPr>
            <a:endParaRPr sz="800">
              <a:solidFill>
                <a:srgbClr val="FFFFFF"/>
              </a:solidFill>
              <a:latin typeface="Roboto Light"/>
              <a:ea typeface="Roboto Light"/>
              <a:cs typeface="Roboto Light"/>
              <a:sym typeface="Roboto Light"/>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CUSTOMER SPOTLIGHT: ANDRES CONSTRUCTION</a:t>
            </a:r>
            <a:endParaRPr sz="24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pic>
        <p:nvPicPr>
          <p:cNvPr id="321" name="Google Shape;321;p28"/>
          <p:cNvPicPr preferRelativeResize="0"/>
          <p:nvPr/>
        </p:nvPicPr>
        <p:blipFill rotWithShape="1">
          <a:blip r:embed="rId4">
            <a:alphaModFix/>
          </a:blip>
          <a:srcRect/>
          <a:stretch/>
        </p:blipFill>
        <p:spPr>
          <a:xfrm>
            <a:off x="586976" y="2596807"/>
            <a:ext cx="2104675" cy="701550"/>
          </a:xfrm>
          <a:prstGeom prst="rect">
            <a:avLst/>
          </a:prstGeom>
          <a:noFill/>
          <a:ln>
            <a:noFill/>
          </a:ln>
        </p:spPr>
      </p:pic>
      <p:pic>
        <p:nvPicPr>
          <p:cNvPr id="322" name="Google Shape;322;p28"/>
          <p:cNvPicPr preferRelativeResize="0"/>
          <p:nvPr/>
        </p:nvPicPr>
        <p:blipFill rotWithShape="1">
          <a:blip r:embed="rId5">
            <a:alphaModFix/>
          </a:blip>
          <a:srcRect t="55787"/>
          <a:stretch/>
        </p:blipFill>
        <p:spPr>
          <a:xfrm>
            <a:off x="7371475" y="205375"/>
            <a:ext cx="1150424" cy="158000"/>
          </a:xfrm>
          <a:prstGeom prst="rect">
            <a:avLst/>
          </a:prstGeom>
          <a:noFill/>
          <a:ln>
            <a:noFill/>
          </a:ln>
        </p:spPr>
      </p:pic>
      <p:sp>
        <p:nvSpPr>
          <p:cNvPr id="323" name="Google Shape;323;p28"/>
          <p:cNvSpPr txBox="1"/>
          <p:nvPr/>
        </p:nvSpPr>
        <p:spPr>
          <a:xfrm>
            <a:off x="3971400" y="2161779"/>
            <a:ext cx="3808800" cy="282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solidFill>
                  <a:srgbClr val="EFEFEF"/>
                </a:solidFill>
                <a:latin typeface="Roboto Light"/>
                <a:ea typeface="Roboto Light"/>
                <a:cs typeface="Roboto Light"/>
                <a:sym typeface="Roboto Light"/>
              </a:rPr>
              <a:t>“It’s impossible for us to go to every project site every day when we’re in the main office,” John said. “At the same time, we need to track production rates, ensure that material is on-site, and be able to see the work that got done a week ago, or several months ago. JobSight allows us to do that.” </a:t>
            </a: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r>
              <a:rPr lang="en" sz="800" i="1">
                <a:solidFill>
                  <a:srgbClr val="EFEFEF"/>
                </a:solidFill>
                <a:latin typeface="Roboto Light"/>
                <a:ea typeface="Roboto Light"/>
                <a:cs typeface="Roboto Light"/>
                <a:sym typeface="Roboto Light"/>
              </a:rPr>
              <a:t>For ANDRES Construction, JobSight has been a powerful way to track all their projects, offer their clients a quality assurance value-add, and create a comprehensive system of record. </a:t>
            </a: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r>
              <a:rPr lang="en" sz="800" i="1">
                <a:solidFill>
                  <a:srgbClr val="EFEFEF"/>
                </a:solidFill>
                <a:latin typeface="Roboto Light"/>
                <a:ea typeface="Roboto Light"/>
                <a:cs typeface="Roboto Light"/>
                <a:sym typeface="Roboto Light"/>
              </a:rPr>
              <a:t>“Every week we capture the same images from the same angles,” John Andres said. “With JobSight, we can peel back the layers on a building, see that progression, and know that things were done right along the way.”</a:t>
            </a: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endParaRPr sz="800" i="1">
              <a:solidFill>
                <a:srgbClr val="EFEFEF"/>
              </a:solidFill>
              <a:latin typeface="Roboto Light"/>
              <a:ea typeface="Roboto Light"/>
              <a:cs typeface="Roboto Light"/>
              <a:sym typeface="Roboto Light"/>
            </a:endParaRPr>
          </a:p>
          <a:p>
            <a:pPr marL="0" lvl="0" indent="0" algn="l" rtl="0">
              <a:spcBef>
                <a:spcPts val="0"/>
              </a:spcBef>
              <a:spcAft>
                <a:spcPts val="0"/>
              </a:spcAft>
              <a:buNone/>
            </a:pPr>
            <a:endParaRPr sz="800" i="1">
              <a:solidFill>
                <a:srgbClr val="EFEFEF"/>
              </a:solidFill>
              <a:latin typeface="Roboto Light"/>
              <a:ea typeface="Roboto Light"/>
              <a:cs typeface="Roboto Light"/>
              <a:sym typeface="Roboto Light"/>
            </a:endParaRPr>
          </a:p>
          <a:p>
            <a:pPr marL="0" lvl="0" indent="0" algn="r" rtl="0">
              <a:spcBef>
                <a:spcPts val="0"/>
              </a:spcBef>
              <a:spcAft>
                <a:spcPts val="0"/>
              </a:spcAft>
              <a:buNone/>
            </a:pPr>
            <a:r>
              <a:rPr lang="en" sz="800" b="1" i="1">
                <a:solidFill>
                  <a:srgbClr val="EFEFEF"/>
                </a:solidFill>
                <a:latin typeface="Roboto"/>
                <a:ea typeface="Roboto"/>
                <a:cs typeface="Roboto"/>
                <a:sym typeface="Roboto"/>
              </a:rPr>
              <a:t>John Andres, Andres Construction</a:t>
            </a:r>
            <a:endParaRPr sz="800" b="1" i="1">
              <a:solidFill>
                <a:srgbClr val="EFEFEF"/>
              </a:solidFill>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sz="800" i="1">
              <a:solidFill>
                <a:srgbClr val="EFEFEF"/>
              </a:solidFill>
              <a:latin typeface="Roboto Light"/>
              <a:ea typeface="Roboto Light"/>
              <a:cs typeface="Roboto Light"/>
              <a:sym typeface="Roboto Light"/>
            </a:endParaRPr>
          </a:p>
          <a:p>
            <a:pPr marL="0" lvl="0" indent="0" algn="r" rtl="0">
              <a:spcBef>
                <a:spcPts val="0"/>
              </a:spcBef>
              <a:spcAft>
                <a:spcPts val="0"/>
              </a:spcAft>
              <a:buClr>
                <a:schemeClr val="dk1"/>
              </a:buClr>
              <a:buSzPts val="1100"/>
              <a:buFont typeface="Arial"/>
              <a:buNone/>
            </a:pPr>
            <a:endParaRPr sz="800" i="1">
              <a:solidFill>
                <a:srgbClr val="EFEFEF"/>
              </a:solidFill>
              <a:latin typeface="Roboto Light"/>
              <a:ea typeface="Roboto Light"/>
              <a:cs typeface="Roboto Light"/>
              <a:sym typeface="Roboto Light"/>
            </a:endParaRPr>
          </a:p>
          <a:p>
            <a:pPr marL="0" lvl="0" indent="0" algn="r" rtl="0">
              <a:spcBef>
                <a:spcPts val="0"/>
              </a:spcBef>
              <a:spcAft>
                <a:spcPts val="0"/>
              </a:spcAft>
              <a:buClr>
                <a:schemeClr val="dk1"/>
              </a:buClr>
              <a:buSzPts val="1100"/>
              <a:buFont typeface="Arial"/>
              <a:buNone/>
            </a:pPr>
            <a:endParaRPr sz="800" b="1" i="1">
              <a:solidFill>
                <a:srgbClr val="EFEFEF"/>
              </a:solidFill>
              <a:latin typeface="Roboto"/>
              <a:ea typeface="Roboto"/>
              <a:cs typeface="Roboto"/>
              <a:sym typeface="Roboto"/>
            </a:endParaRPr>
          </a:p>
          <a:p>
            <a:pPr marL="0" lvl="0" indent="0" algn="r" rtl="0">
              <a:spcBef>
                <a:spcPts val="0"/>
              </a:spcBef>
              <a:spcAft>
                <a:spcPts val="0"/>
              </a:spcAft>
              <a:buClr>
                <a:schemeClr val="dk1"/>
              </a:buClr>
              <a:buSzPts val="1100"/>
              <a:buFont typeface="Arial"/>
              <a:buNone/>
            </a:pPr>
            <a:endParaRPr sz="800" b="1" i="1">
              <a:solidFill>
                <a:srgbClr val="EFEFEF"/>
              </a:solidFill>
              <a:latin typeface="Roboto"/>
              <a:ea typeface="Roboto"/>
              <a:cs typeface="Roboto"/>
              <a:sym typeface="Roboto"/>
            </a:endParaRPr>
          </a:p>
        </p:txBody>
      </p:sp>
      <p:sp>
        <p:nvSpPr>
          <p:cNvPr id="324" name="Google Shape;324;p28"/>
          <p:cNvSpPr txBox="1"/>
          <p:nvPr/>
        </p:nvSpPr>
        <p:spPr>
          <a:xfrm>
            <a:off x="9515000" y="3114825"/>
            <a:ext cx="4166100" cy="98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**Turn it over to John and him demo how he uses JobSight and speak to why they went enterprise, what sets us apart in his mind, and specific use case</a:t>
            </a:r>
            <a:endParaRPr>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29"/>
          <p:cNvPicPr preferRelativeResize="0"/>
          <p:nvPr/>
        </p:nvPicPr>
        <p:blipFill rotWithShape="1">
          <a:blip r:embed="rId3">
            <a:alphaModFix/>
          </a:blip>
          <a:srcRect l="8409" r="8409"/>
          <a:stretch/>
        </p:blipFill>
        <p:spPr>
          <a:xfrm rot="10800000" flipH="1">
            <a:off x="614000" y="0"/>
            <a:ext cx="8556975" cy="5143500"/>
          </a:xfrm>
          <a:prstGeom prst="rect">
            <a:avLst/>
          </a:prstGeom>
          <a:noFill/>
          <a:ln>
            <a:noFill/>
          </a:ln>
        </p:spPr>
      </p:pic>
      <p:pic>
        <p:nvPicPr>
          <p:cNvPr id="330" name="Google Shape;330;p29"/>
          <p:cNvPicPr preferRelativeResize="0"/>
          <p:nvPr/>
        </p:nvPicPr>
        <p:blipFill rotWithShape="1">
          <a:blip r:embed="rId4">
            <a:alphaModFix/>
          </a:blip>
          <a:srcRect t="3279" b="6622"/>
          <a:stretch/>
        </p:blipFill>
        <p:spPr>
          <a:xfrm>
            <a:off x="0" y="1874225"/>
            <a:ext cx="4572000" cy="2749726"/>
          </a:xfrm>
          <a:prstGeom prst="rect">
            <a:avLst/>
          </a:prstGeom>
          <a:noFill/>
          <a:ln>
            <a:noFill/>
          </a:ln>
        </p:spPr>
      </p:pic>
      <p:sp>
        <p:nvSpPr>
          <p:cNvPr id="331" name="Google Shape;331;p29"/>
          <p:cNvSpPr txBox="1"/>
          <p:nvPr/>
        </p:nvSpPr>
        <p:spPr>
          <a:xfrm>
            <a:off x="1021550" y="393100"/>
            <a:ext cx="5133300" cy="1028100"/>
          </a:xfrm>
          <a:prstGeom prst="rect">
            <a:avLst/>
          </a:prstGeom>
          <a:noFill/>
          <a:ln>
            <a:noFill/>
          </a:ln>
        </p:spPr>
        <p:txBody>
          <a:bodyPr spcFirstLastPara="1" wrap="square" lIns="19050" tIns="19050" rIns="19050" bIns="19050" anchor="t" anchorCtr="0">
            <a:noAutofit/>
          </a:bodyPr>
          <a:lstStyle/>
          <a:p>
            <a:pPr marL="0" lvl="0" indent="0" algn="l" rtl="0">
              <a:spcBef>
                <a:spcPts val="0"/>
              </a:spcBef>
              <a:spcAft>
                <a:spcPts val="0"/>
              </a:spcAft>
              <a:buClr>
                <a:srgbClr val="1C1F21"/>
              </a:buClr>
              <a:buSzPts val="1500"/>
              <a:buFont typeface="Roboto Light"/>
              <a:buNone/>
            </a:pPr>
            <a:r>
              <a:rPr lang="en" sz="2400" b="1">
                <a:solidFill>
                  <a:schemeClr val="lt1"/>
                </a:solidFill>
                <a:latin typeface="Roboto Condensed"/>
                <a:ea typeface="Roboto Condensed"/>
                <a:cs typeface="Roboto Condensed"/>
                <a:sym typeface="Roboto Condensed"/>
              </a:rPr>
              <a:t>CONSISTENT AND SCALABLE  VISIBILITY ACROSS PROJECT SITES </a:t>
            </a:r>
            <a:endParaRPr sz="24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a:p>
            <a:pPr marL="0" lvl="0" indent="0" algn="l" rtl="0">
              <a:lnSpc>
                <a:spcPct val="120000"/>
              </a:lnSpc>
              <a:spcBef>
                <a:spcPts val="0"/>
              </a:spcBef>
              <a:spcAft>
                <a:spcPts val="0"/>
              </a:spcAft>
              <a:buClr>
                <a:schemeClr val="dk1"/>
              </a:buClr>
              <a:buSzPts val="1100"/>
              <a:buFont typeface="Arial"/>
              <a:buNone/>
            </a:pPr>
            <a:r>
              <a:rPr lang="en" sz="1000" b="1">
                <a:solidFill>
                  <a:srgbClr val="BD3227"/>
                </a:solidFill>
                <a:latin typeface="Roboto Condensed"/>
                <a:ea typeface="Roboto Condensed"/>
                <a:cs typeface="Roboto Condensed"/>
                <a:sym typeface="Roboto Condensed"/>
              </a:rPr>
              <a:t>REQUEST &amp; RECEIVE SIMPLICITY</a:t>
            </a:r>
            <a:endParaRPr sz="1000" b="1">
              <a:solidFill>
                <a:srgbClr val="BD3227"/>
              </a:solidFill>
              <a:latin typeface="Roboto Condensed"/>
              <a:ea typeface="Roboto Condensed"/>
              <a:cs typeface="Roboto Condensed"/>
              <a:sym typeface="Roboto Condensed"/>
            </a:endParaRPr>
          </a:p>
        </p:txBody>
      </p:sp>
      <p:sp>
        <p:nvSpPr>
          <p:cNvPr id="332" name="Google Shape;332;p29"/>
          <p:cNvSpPr txBox="1"/>
          <p:nvPr/>
        </p:nvSpPr>
        <p:spPr>
          <a:xfrm>
            <a:off x="4968825" y="2010470"/>
            <a:ext cx="3553200" cy="26514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rgbClr val="7E8890"/>
              </a:buClr>
              <a:buSzPts val="900"/>
              <a:buFont typeface="Roboto Light"/>
              <a:buNone/>
            </a:pPr>
            <a:r>
              <a:rPr lang="en" b="1">
                <a:solidFill>
                  <a:srgbClr val="FFFFFF"/>
                </a:solidFill>
                <a:latin typeface="Roboto Condensed"/>
                <a:ea typeface="Roboto Condensed"/>
                <a:cs typeface="Roboto Condensed"/>
                <a:sym typeface="Roboto Condensed"/>
              </a:rPr>
              <a:t>GET STARTED</a:t>
            </a:r>
            <a:endParaRPr>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Lamar Milstead</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Director of Enterprise Sales &amp; Partnerships, AirMap </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512.694.7556</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u="sng">
                <a:solidFill>
                  <a:schemeClr val="hlink"/>
                </a:solidFill>
                <a:latin typeface="Roboto Light"/>
                <a:ea typeface="Roboto Light"/>
                <a:cs typeface="Roboto Light"/>
                <a:sym typeface="Roboto Light"/>
                <a:hlinkClick r:id="rId5"/>
              </a:rPr>
              <a:t>lamar@airmap.com</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Paul Gromadzki</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Director of Enterprise Solutions, Drone Base</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a:solidFill>
                  <a:srgbClr val="EFEFEF"/>
                </a:solidFill>
                <a:latin typeface="Roboto Light"/>
                <a:ea typeface="Roboto Light"/>
                <a:cs typeface="Roboto Light"/>
                <a:sym typeface="Roboto Light"/>
              </a:rPr>
              <a:t>919.523.6603</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r>
              <a:rPr lang="en" sz="1200" u="sng">
                <a:solidFill>
                  <a:schemeClr val="hlink"/>
                </a:solidFill>
                <a:latin typeface="Roboto Light"/>
                <a:ea typeface="Roboto Light"/>
                <a:cs typeface="Roboto Light"/>
                <a:sym typeface="Roboto Light"/>
                <a:hlinkClick r:id="rId6"/>
              </a:rPr>
              <a:t>paulg@dronebase.com</a:t>
            </a:r>
            <a:endParaRPr sz="12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endParaRPr sz="800">
              <a:solidFill>
                <a:srgbClr val="EFEFE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900"/>
              <a:buFont typeface="Roboto Light"/>
              <a:buNone/>
            </a:pPr>
            <a:endParaRPr sz="800">
              <a:solidFill>
                <a:srgbClr val="EFEFEF"/>
              </a:solidFill>
              <a:latin typeface="Roboto Light"/>
              <a:ea typeface="Roboto Light"/>
              <a:cs typeface="Roboto Light"/>
              <a:sym typeface="Roboto Light"/>
            </a:endParaRPr>
          </a:p>
        </p:txBody>
      </p:sp>
      <p:pic>
        <p:nvPicPr>
          <p:cNvPr id="333" name="Google Shape;333;p29"/>
          <p:cNvPicPr preferRelativeResize="0"/>
          <p:nvPr/>
        </p:nvPicPr>
        <p:blipFill rotWithShape="1">
          <a:blip r:embed="rId7">
            <a:alphaModFix/>
          </a:blip>
          <a:srcRect t="55787"/>
          <a:stretch/>
        </p:blipFill>
        <p:spPr>
          <a:xfrm>
            <a:off x="7371475" y="205375"/>
            <a:ext cx="1150424" cy="1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337"/>
        <p:cNvGrpSpPr/>
        <p:nvPr/>
      </p:nvGrpSpPr>
      <p:grpSpPr>
        <a:xfrm>
          <a:off x="0" y="0"/>
          <a:ext cx="0" cy="0"/>
          <a:chOff x="0" y="0"/>
          <a:chExt cx="0" cy="0"/>
        </a:xfrm>
      </p:grpSpPr>
      <p:pic>
        <p:nvPicPr>
          <p:cNvPr id="338" name="Google Shape;338;p30"/>
          <p:cNvPicPr preferRelativeResize="0"/>
          <p:nvPr/>
        </p:nvPicPr>
        <p:blipFill rotWithShape="1">
          <a:blip r:embed="rId3">
            <a:alphaModFix/>
          </a:blip>
          <a:srcRect l="5555" r="5555"/>
          <a:stretch/>
        </p:blipFill>
        <p:spPr>
          <a:xfrm>
            <a:off x="0" y="0"/>
            <a:ext cx="9144000" cy="5143500"/>
          </a:xfrm>
          <a:prstGeom prst="rect">
            <a:avLst/>
          </a:prstGeom>
          <a:noFill/>
          <a:ln>
            <a:noFill/>
          </a:ln>
        </p:spPr>
      </p:pic>
      <p:sp>
        <p:nvSpPr>
          <p:cNvPr id="339" name="Google Shape;339;p30"/>
          <p:cNvSpPr txBox="1"/>
          <p:nvPr/>
        </p:nvSpPr>
        <p:spPr>
          <a:xfrm>
            <a:off x="5925663" y="1781341"/>
            <a:ext cx="2887500" cy="409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Expertise</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We’ve completed over 100,000 flights, more than any other drone services company in the nation.</a:t>
            </a:r>
            <a:endParaRPr sz="1200">
              <a:solidFill>
                <a:srgbClr val="FFFFFF"/>
              </a:solidFill>
              <a:latin typeface="Roboto Light"/>
              <a:ea typeface="Roboto Light"/>
              <a:cs typeface="Roboto Light"/>
              <a:sym typeface="Roboto Light"/>
            </a:endParaRPr>
          </a:p>
        </p:txBody>
      </p:sp>
      <p:sp>
        <p:nvSpPr>
          <p:cNvPr id="340" name="Google Shape;340;p30"/>
          <p:cNvSpPr txBox="1"/>
          <p:nvPr/>
        </p:nvSpPr>
        <p:spPr>
          <a:xfrm>
            <a:off x="5925663" y="2827619"/>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DroneBase Pilot Network</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We proudly operate the largest network of licensed drone pilots across the country. Over 60,000 and counting.</a:t>
            </a:r>
            <a:endParaRPr sz="1200">
              <a:solidFill>
                <a:srgbClr val="FFFFFF"/>
              </a:solidFill>
              <a:latin typeface="Roboto Light"/>
              <a:ea typeface="Roboto Light"/>
              <a:cs typeface="Roboto Light"/>
              <a:sym typeface="Roboto Light"/>
            </a:endParaRPr>
          </a:p>
        </p:txBody>
      </p:sp>
      <p:sp>
        <p:nvSpPr>
          <p:cNvPr id="341" name="Google Shape;341;p30"/>
          <p:cNvSpPr txBox="1"/>
          <p:nvPr/>
        </p:nvSpPr>
        <p:spPr>
          <a:xfrm>
            <a:off x="5925663" y="3976550"/>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Professionalism</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Our professional pilots go through an in-depth vetting and onboarding process. </a:t>
            </a:r>
            <a:endParaRPr sz="1200">
              <a:solidFill>
                <a:srgbClr val="FFFFFF"/>
              </a:solidFill>
              <a:latin typeface="Roboto Light"/>
              <a:ea typeface="Roboto Light"/>
              <a:cs typeface="Roboto Light"/>
              <a:sym typeface="Roboto Light"/>
            </a:endParaRPr>
          </a:p>
        </p:txBody>
      </p:sp>
      <p:pic>
        <p:nvPicPr>
          <p:cNvPr id="342" name="Google Shape;342;p30"/>
          <p:cNvPicPr preferRelativeResize="0"/>
          <p:nvPr/>
        </p:nvPicPr>
        <p:blipFill rotWithShape="1">
          <a:blip r:embed="rId4">
            <a:alphaModFix/>
          </a:blip>
          <a:srcRect l="19" r="19"/>
          <a:stretch/>
        </p:blipFill>
        <p:spPr>
          <a:xfrm>
            <a:off x="4626050" y="1241250"/>
            <a:ext cx="1253351" cy="1181075"/>
          </a:xfrm>
          <a:prstGeom prst="rect">
            <a:avLst/>
          </a:prstGeom>
          <a:noFill/>
          <a:ln>
            <a:noFill/>
          </a:ln>
        </p:spPr>
      </p:pic>
      <p:pic>
        <p:nvPicPr>
          <p:cNvPr id="343" name="Google Shape;343;p30"/>
          <p:cNvPicPr preferRelativeResize="0"/>
          <p:nvPr/>
        </p:nvPicPr>
        <p:blipFill rotWithShape="1">
          <a:blip r:embed="rId5">
            <a:alphaModFix/>
          </a:blip>
          <a:srcRect/>
          <a:stretch/>
        </p:blipFill>
        <p:spPr>
          <a:xfrm>
            <a:off x="4506425" y="2373300"/>
            <a:ext cx="1492628" cy="1428365"/>
          </a:xfrm>
          <a:prstGeom prst="rect">
            <a:avLst/>
          </a:prstGeom>
          <a:noFill/>
          <a:ln>
            <a:noFill/>
          </a:ln>
        </p:spPr>
      </p:pic>
      <p:pic>
        <p:nvPicPr>
          <p:cNvPr id="344" name="Google Shape;344;p30"/>
          <p:cNvPicPr preferRelativeResize="0"/>
          <p:nvPr/>
        </p:nvPicPr>
        <p:blipFill rotWithShape="1">
          <a:blip r:embed="rId6">
            <a:alphaModFix/>
          </a:blip>
          <a:srcRect/>
          <a:stretch/>
        </p:blipFill>
        <p:spPr>
          <a:xfrm>
            <a:off x="4538650" y="3574925"/>
            <a:ext cx="1428177" cy="1333302"/>
          </a:xfrm>
          <a:prstGeom prst="rect">
            <a:avLst/>
          </a:prstGeom>
          <a:noFill/>
          <a:ln>
            <a:noFill/>
          </a:ln>
        </p:spPr>
      </p:pic>
      <p:cxnSp>
        <p:nvCxnSpPr>
          <p:cNvPr id="345" name="Google Shape;345;p30"/>
          <p:cNvCxnSpPr/>
          <p:nvPr/>
        </p:nvCxnSpPr>
        <p:spPr>
          <a:xfrm rot="10800000">
            <a:off x="5252730" y="2261077"/>
            <a:ext cx="0" cy="409800"/>
          </a:xfrm>
          <a:prstGeom prst="straightConnector1">
            <a:avLst/>
          </a:prstGeom>
          <a:noFill/>
          <a:ln w="19050" cap="flat" cmpd="sng">
            <a:solidFill>
              <a:srgbClr val="FFFFFF"/>
            </a:solidFill>
            <a:prstDash val="dot"/>
            <a:round/>
            <a:headEnd type="none" w="med" len="med"/>
            <a:tailEnd type="none" w="med" len="med"/>
          </a:ln>
        </p:spPr>
      </p:cxnSp>
      <p:cxnSp>
        <p:nvCxnSpPr>
          <p:cNvPr id="346" name="Google Shape;346;p30"/>
          <p:cNvCxnSpPr/>
          <p:nvPr/>
        </p:nvCxnSpPr>
        <p:spPr>
          <a:xfrm rot="10800000">
            <a:off x="5258177" y="3494729"/>
            <a:ext cx="0" cy="391800"/>
          </a:xfrm>
          <a:prstGeom prst="straightConnector1">
            <a:avLst/>
          </a:prstGeom>
          <a:noFill/>
          <a:ln w="19050" cap="flat" cmpd="sng">
            <a:solidFill>
              <a:srgbClr val="FFFFFF"/>
            </a:solidFill>
            <a:prstDash val="dot"/>
            <a:round/>
            <a:headEnd type="none" w="med" len="med"/>
            <a:tailEnd type="none" w="med" len="med"/>
          </a:ln>
        </p:spPr>
      </p:cxnSp>
      <p:pic>
        <p:nvPicPr>
          <p:cNvPr id="347" name="Google Shape;347;p30"/>
          <p:cNvPicPr preferRelativeResize="0"/>
          <p:nvPr/>
        </p:nvPicPr>
        <p:blipFill>
          <a:blip r:embed="rId7">
            <a:alphaModFix/>
          </a:blip>
          <a:stretch>
            <a:fillRect/>
          </a:stretch>
        </p:blipFill>
        <p:spPr>
          <a:xfrm>
            <a:off x="4890967" y="603061"/>
            <a:ext cx="1550417" cy="338500"/>
          </a:xfrm>
          <a:prstGeom prst="rect">
            <a:avLst/>
          </a:prstGeom>
          <a:noFill/>
          <a:ln>
            <a:noFill/>
          </a:ln>
        </p:spPr>
      </p:pic>
      <p:sp>
        <p:nvSpPr>
          <p:cNvPr id="348" name="Google Shape;348;p30"/>
          <p:cNvSpPr txBox="1"/>
          <p:nvPr/>
        </p:nvSpPr>
        <p:spPr>
          <a:xfrm>
            <a:off x="1422538" y="1781341"/>
            <a:ext cx="2887500" cy="409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Enterprise Solutions</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UAS Operations Management &amp; Insight Analytics platforms for enterprise infrastructure.</a:t>
            </a:r>
            <a:endParaRPr sz="1200">
              <a:solidFill>
                <a:srgbClr val="FFFFFF"/>
              </a:solidFill>
              <a:latin typeface="Roboto Light"/>
              <a:ea typeface="Roboto Light"/>
              <a:cs typeface="Roboto Light"/>
              <a:sym typeface="Roboto Light"/>
            </a:endParaRPr>
          </a:p>
        </p:txBody>
      </p:sp>
      <p:sp>
        <p:nvSpPr>
          <p:cNvPr id="349" name="Google Shape;349;p30"/>
          <p:cNvSpPr txBox="1"/>
          <p:nvPr/>
        </p:nvSpPr>
        <p:spPr>
          <a:xfrm>
            <a:off x="1422538" y="2827619"/>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UTM Platform</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Leading Unmanned Traffic Management platform for airspace managers and public authorities.</a:t>
            </a:r>
            <a:endParaRPr sz="1200">
              <a:solidFill>
                <a:srgbClr val="FFFFFF"/>
              </a:solidFill>
              <a:latin typeface="Roboto Light"/>
              <a:ea typeface="Roboto Light"/>
              <a:cs typeface="Roboto Light"/>
              <a:sym typeface="Roboto Light"/>
            </a:endParaRPr>
          </a:p>
        </p:txBody>
      </p:sp>
      <p:sp>
        <p:nvSpPr>
          <p:cNvPr id="350" name="Google Shape;350;p30"/>
          <p:cNvSpPr txBox="1"/>
          <p:nvPr/>
        </p:nvSpPr>
        <p:spPr>
          <a:xfrm>
            <a:off x="1422538" y="3976550"/>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Operator Enablement</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200">
                <a:solidFill>
                  <a:srgbClr val="FFFFFF"/>
                </a:solidFill>
                <a:latin typeface="Roboto Light"/>
                <a:ea typeface="Roboto Light"/>
                <a:cs typeface="Roboto Light"/>
                <a:sym typeface="Roboto Light"/>
              </a:rPr>
              <a:t>Mission Planner applications for commercial and recreational unmanned aircraft operators.</a:t>
            </a:r>
            <a:endParaRPr sz="1200">
              <a:solidFill>
                <a:srgbClr val="FFFFFF"/>
              </a:solidFill>
              <a:latin typeface="Roboto Light"/>
              <a:ea typeface="Roboto Light"/>
              <a:cs typeface="Roboto Light"/>
              <a:sym typeface="Roboto Light"/>
            </a:endParaRPr>
          </a:p>
        </p:txBody>
      </p:sp>
      <p:pic>
        <p:nvPicPr>
          <p:cNvPr id="351" name="Google Shape;351;p30"/>
          <p:cNvPicPr preferRelativeResize="0"/>
          <p:nvPr/>
        </p:nvPicPr>
        <p:blipFill>
          <a:blip r:embed="rId8">
            <a:alphaModFix/>
          </a:blip>
          <a:stretch>
            <a:fillRect/>
          </a:stretch>
        </p:blipFill>
        <p:spPr>
          <a:xfrm>
            <a:off x="564388" y="606608"/>
            <a:ext cx="1428174" cy="323884"/>
          </a:xfrm>
          <a:prstGeom prst="rect">
            <a:avLst/>
          </a:prstGeom>
          <a:noFill/>
          <a:ln>
            <a:noFill/>
          </a:ln>
        </p:spPr>
      </p:pic>
      <p:pic>
        <p:nvPicPr>
          <p:cNvPr id="352" name="Google Shape;352;p30"/>
          <p:cNvPicPr preferRelativeResize="0"/>
          <p:nvPr/>
        </p:nvPicPr>
        <p:blipFill>
          <a:blip r:embed="rId9">
            <a:alphaModFix/>
          </a:blip>
          <a:stretch>
            <a:fillRect/>
          </a:stretch>
        </p:blipFill>
        <p:spPr>
          <a:xfrm>
            <a:off x="475025" y="2635050"/>
            <a:ext cx="790575" cy="790575"/>
          </a:xfrm>
          <a:prstGeom prst="rect">
            <a:avLst/>
          </a:prstGeom>
          <a:noFill/>
          <a:ln>
            <a:noFill/>
          </a:ln>
        </p:spPr>
      </p:pic>
      <p:pic>
        <p:nvPicPr>
          <p:cNvPr id="353" name="Google Shape;353;p30"/>
          <p:cNvPicPr preferRelativeResize="0"/>
          <p:nvPr/>
        </p:nvPicPr>
        <p:blipFill>
          <a:blip r:embed="rId10">
            <a:alphaModFix/>
          </a:blip>
          <a:stretch>
            <a:fillRect/>
          </a:stretch>
        </p:blipFill>
        <p:spPr>
          <a:xfrm>
            <a:off x="510850" y="3739975"/>
            <a:ext cx="718925" cy="718925"/>
          </a:xfrm>
          <a:prstGeom prst="rect">
            <a:avLst/>
          </a:prstGeom>
          <a:noFill/>
          <a:ln>
            <a:noFill/>
          </a:ln>
        </p:spPr>
      </p:pic>
      <p:pic>
        <p:nvPicPr>
          <p:cNvPr id="354" name="Google Shape;354;p30"/>
          <p:cNvPicPr preferRelativeResize="0"/>
          <p:nvPr/>
        </p:nvPicPr>
        <p:blipFill>
          <a:blip r:embed="rId11">
            <a:alphaModFix/>
          </a:blip>
          <a:stretch>
            <a:fillRect/>
          </a:stretch>
        </p:blipFill>
        <p:spPr>
          <a:xfrm>
            <a:off x="510838" y="1472325"/>
            <a:ext cx="718925" cy="718925"/>
          </a:xfrm>
          <a:prstGeom prst="rect">
            <a:avLst/>
          </a:prstGeom>
          <a:noFill/>
          <a:ln>
            <a:noFill/>
          </a:ln>
        </p:spPr>
      </p:pic>
      <p:cxnSp>
        <p:nvCxnSpPr>
          <p:cNvPr id="355" name="Google Shape;355;p30"/>
          <p:cNvCxnSpPr/>
          <p:nvPr/>
        </p:nvCxnSpPr>
        <p:spPr>
          <a:xfrm rot="10800000">
            <a:off x="870318" y="2203927"/>
            <a:ext cx="0" cy="409800"/>
          </a:xfrm>
          <a:prstGeom prst="straightConnector1">
            <a:avLst/>
          </a:prstGeom>
          <a:noFill/>
          <a:ln w="19050" cap="flat" cmpd="sng">
            <a:solidFill>
              <a:srgbClr val="FFFFFF"/>
            </a:solidFill>
            <a:prstDash val="dot"/>
            <a:round/>
            <a:headEnd type="none" w="med" len="med"/>
            <a:tailEnd type="none" w="med" len="med"/>
          </a:ln>
        </p:spPr>
      </p:cxnSp>
      <p:cxnSp>
        <p:nvCxnSpPr>
          <p:cNvPr id="356" name="Google Shape;356;p30"/>
          <p:cNvCxnSpPr/>
          <p:nvPr/>
        </p:nvCxnSpPr>
        <p:spPr>
          <a:xfrm rot="10800000">
            <a:off x="870318" y="3387527"/>
            <a:ext cx="0" cy="409800"/>
          </a:xfrm>
          <a:prstGeom prst="straightConnector1">
            <a:avLst/>
          </a:prstGeom>
          <a:noFill/>
          <a:ln w="19050" cap="flat" cmpd="sng">
            <a:solidFill>
              <a:srgbClr val="FFFFFF"/>
            </a:solidFill>
            <a:prstDash val="dot"/>
            <a:round/>
            <a:headEnd type="none"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8"/>
          <p:cNvPicPr preferRelativeResize="0"/>
          <p:nvPr/>
        </p:nvPicPr>
        <p:blipFill rotWithShape="1">
          <a:blip r:embed="rId3">
            <a:alphaModFix/>
          </a:blip>
          <a:srcRect l="5555" r="5555"/>
          <a:stretch/>
        </p:blipFill>
        <p:spPr>
          <a:xfrm>
            <a:off x="0" y="0"/>
            <a:ext cx="9144000" cy="5143500"/>
          </a:xfrm>
          <a:prstGeom prst="rect">
            <a:avLst/>
          </a:prstGeom>
          <a:noFill/>
          <a:ln>
            <a:noFill/>
          </a:ln>
        </p:spPr>
      </p:pic>
      <p:sp>
        <p:nvSpPr>
          <p:cNvPr id="86" name="Google Shape;86;p18"/>
          <p:cNvSpPr txBox="1"/>
          <p:nvPr/>
        </p:nvSpPr>
        <p:spPr>
          <a:xfrm>
            <a:off x="5620863" y="1781341"/>
            <a:ext cx="2887500" cy="409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Expertise</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100">
                <a:solidFill>
                  <a:srgbClr val="FFFFFF"/>
                </a:solidFill>
                <a:latin typeface="Roboto Light"/>
                <a:ea typeface="Roboto Light"/>
                <a:cs typeface="Roboto Light"/>
                <a:sym typeface="Roboto Light"/>
              </a:rPr>
              <a:t>We’ve completed over 100,000 flights, more than any other drone services company in the nation.</a:t>
            </a:r>
            <a:endParaRPr sz="1100">
              <a:solidFill>
                <a:srgbClr val="FFFFFF"/>
              </a:solidFill>
              <a:latin typeface="Roboto Light"/>
              <a:ea typeface="Roboto Light"/>
              <a:cs typeface="Roboto Light"/>
              <a:sym typeface="Roboto Light"/>
            </a:endParaRPr>
          </a:p>
        </p:txBody>
      </p:sp>
      <p:sp>
        <p:nvSpPr>
          <p:cNvPr id="87" name="Google Shape;87;p18"/>
          <p:cNvSpPr txBox="1"/>
          <p:nvPr/>
        </p:nvSpPr>
        <p:spPr>
          <a:xfrm>
            <a:off x="5620863" y="2827619"/>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DroneBase Pilot Network</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100">
                <a:solidFill>
                  <a:srgbClr val="FFFFFF"/>
                </a:solidFill>
                <a:latin typeface="Roboto Light"/>
                <a:ea typeface="Roboto Light"/>
                <a:cs typeface="Roboto Light"/>
                <a:sym typeface="Roboto Light"/>
              </a:rPr>
              <a:t>We proudly operate the largest network of licensed drone pilots across the country. Over 60,000 and counting.</a:t>
            </a:r>
            <a:endParaRPr sz="1100">
              <a:solidFill>
                <a:srgbClr val="FFFFFF"/>
              </a:solidFill>
              <a:latin typeface="Roboto Light"/>
              <a:ea typeface="Roboto Light"/>
              <a:cs typeface="Roboto Light"/>
              <a:sym typeface="Roboto Light"/>
            </a:endParaRPr>
          </a:p>
        </p:txBody>
      </p:sp>
      <p:sp>
        <p:nvSpPr>
          <p:cNvPr id="88" name="Google Shape;88;p18"/>
          <p:cNvSpPr txBox="1"/>
          <p:nvPr/>
        </p:nvSpPr>
        <p:spPr>
          <a:xfrm>
            <a:off x="5620863" y="3976550"/>
            <a:ext cx="2887500" cy="66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b="1">
                <a:solidFill>
                  <a:srgbClr val="FFFFFF"/>
                </a:solidFill>
                <a:latin typeface="Roboto"/>
                <a:ea typeface="Roboto"/>
                <a:cs typeface="Roboto"/>
                <a:sym typeface="Roboto"/>
              </a:rPr>
              <a:t>Professionalism</a:t>
            </a:r>
            <a:endParaRPr sz="1200" b="1">
              <a:solidFill>
                <a:srgbClr val="FFFFFF"/>
              </a:solidFill>
              <a:latin typeface="Roboto"/>
              <a:ea typeface="Roboto"/>
              <a:cs typeface="Roboto"/>
              <a:sym typeface="Roboto"/>
            </a:endParaRPr>
          </a:p>
          <a:p>
            <a:pPr marL="0" lvl="0" indent="0" algn="l" rtl="0">
              <a:lnSpc>
                <a:spcPct val="115000"/>
              </a:lnSpc>
              <a:spcBef>
                <a:spcPts val="1000"/>
              </a:spcBef>
              <a:spcAft>
                <a:spcPts val="0"/>
              </a:spcAft>
              <a:buNone/>
            </a:pPr>
            <a:r>
              <a:rPr lang="en" sz="1100">
                <a:solidFill>
                  <a:srgbClr val="FFFFFF"/>
                </a:solidFill>
                <a:latin typeface="Roboto Light"/>
                <a:ea typeface="Roboto Light"/>
                <a:cs typeface="Roboto Light"/>
                <a:sym typeface="Roboto Light"/>
              </a:rPr>
              <a:t>Our professional pilots go through an in-depth vetting and onboarding process. </a:t>
            </a:r>
            <a:endParaRPr sz="1100">
              <a:solidFill>
                <a:srgbClr val="FFFFFF"/>
              </a:solidFill>
              <a:latin typeface="Roboto Light"/>
              <a:ea typeface="Roboto Light"/>
              <a:cs typeface="Roboto Light"/>
              <a:sym typeface="Roboto Light"/>
            </a:endParaRPr>
          </a:p>
        </p:txBody>
      </p:sp>
      <p:pic>
        <p:nvPicPr>
          <p:cNvPr id="89" name="Google Shape;89;p18"/>
          <p:cNvPicPr preferRelativeResize="0"/>
          <p:nvPr/>
        </p:nvPicPr>
        <p:blipFill rotWithShape="1">
          <a:blip r:embed="rId4">
            <a:alphaModFix/>
          </a:blip>
          <a:srcRect l="19" r="19"/>
          <a:stretch/>
        </p:blipFill>
        <p:spPr>
          <a:xfrm>
            <a:off x="4321250" y="1241250"/>
            <a:ext cx="1253351" cy="1181075"/>
          </a:xfrm>
          <a:prstGeom prst="rect">
            <a:avLst/>
          </a:prstGeom>
          <a:noFill/>
          <a:ln>
            <a:noFill/>
          </a:ln>
        </p:spPr>
      </p:pic>
      <p:pic>
        <p:nvPicPr>
          <p:cNvPr id="90" name="Google Shape;90;p18"/>
          <p:cNvPicPr preferRelativeResize="0"/>
          <p:nvPr/>
        </p:nvPicPr>
        <p:blipFill rotWithShape="1">
          <a:blip r:embed="rId5">
            <a:alphaModFix/>
          </a:blip>
          <a:srcRect/>
          <a:stretch/>
        </p:blipFill>
        <p:spPr>
          <a:xfrm>
            <a:off x="4201625" y="2373300"/>
            <a:ext cx="1492628" cy="1428365"/>
          </a:xfrm>
          <a:prstGeom prst="rect">
            <a:avLst/>
          </a:prstGeom>
          <a:noFill/>
          <a:ln>
            <a:noFill/>
          </a:ln>
        </p:spPr>
      </p:pic>
      <p:pic>
        <p:nvPicPr>
          <p:cNvPr id="91" name="Google Shape;91;p18"/>
          <p:cNvPicPr preferRelativeResize="0"/>
          <p:nvPr/>
        </p:nvPicPr>
        <p:blipFill rotWithShape="1">
          <a:blip r:embed="rId6">
            <a:alphaModFix/>
          </a:blip>
          <a:srcRect/>
          <a:stretch/>
        </p:blipFill>
        <p:spPr>
          <a:xfrm>
            <a:off x="4233850" y="3574925"/>
            <a:ext cx="1428177" cy="1333302"/>
          </a:xfrm>
          <a:prstGeom prst="rect">
            <a:avLst/>
          </a:prstGeom>
          <a:noFill/>
          <a:ln>
            <a:noFill/>
          </a:ln>
        </p:spPr>
      </p:pic>
      <p:cxnSp>
        <p:nvCxnSpPr>
          <p:cNvPr id="92" name="Google Shape;92;p18"/>
          <p:cNvCxnSpPr/>
          <p:nvPr/>
        </p:nvCxnSpPr>
        <p:spPr>
          <a:xfrm rot="10800000">
            <a:off x="4947930" y="2261077"/>
            <a:ext cx="0" cy="409800"/>
          </a:xfrm>
          <a:prstGeom prst="straightConnector1">
            <a:avLst/>
          </a:prstGeom>
          <a:noFill/>
          <a:ln w="19050" cap="flat" cmpd="sng">
            <a:solidFill>
              <a:srgbClr val="FFFFFF"/>
            </a:solidFill>
            <a:prstDash val="dot"/>
            <a:round/>
            <a:headEnd type="none" w="med" len="med"/>
            <a:tailEnd type="none" w="med" len="med"/>
          </a:ln>
        </p:spPr>
      </p:cxnSp>
      <p:cxnSp>
        <p:nvCxnSpPr>
          <p:cNvPr id="93" name="Google Shape;93;p18"/>
          <p:cNvCxnSpPr/>
          <p:nvPr/>
        </p:nvCxnSpPr>
        <p:spPr>
          <a:xfrm rot="10800000">
            <a:off x="4953377" y="3494729"/>
            <a:ext cx="0" cy="391800"/>
          </a:xfrm>
          <a:prstGeom prst="straightConnector1">
            <a:avLst/>
          </a:prstGeom>
          <a:noFill/>
          <a:ln w="19050" cap="flat" cmpd="sng">
            <a:solidFill>
              <a:srgbClr val="FFFFFF"/>
            </a:solidFill>
            <a:prstDash val="dot"/>
            <a:round/>
            <a:headEnd type="none" w="med" len="med"/>
            <a:tailEnd type="none" w="med" len="med"/>
          </a:ln>
        </p:spPr>
      </p:cxnSp>
      <p:pic>
        <p:nvPicPr>
          <p:cNvPr id="94" name="Google Shape;94;p18"/>
          <p:cNvPicPr preferRelativeResize="0"/>
          <p:nvPr/>
        </p:nvPicPr>
        <p:blipFill>
          <a:blip r:embed="rId7">
            <a:alphaModFix/>
          </a:blip>
          <a:stretch>
            <a:fillRect/>
          </a:stretch>
        </p:blipFill>
        <p:spPr>
          <a:xfrm>
            <a:off x="3733863" y="593950"/>
            <a:ext cx="1676274" cy="365975"/>
          </a:xfrm>
          <a:prstGeom prst="rect">
            <a:avLst/>
          </a:prstGeom>
          <a:noFill/>
          <a:ln>
            <a:noFill/>
          </a:ln>
        </p:spPr>
      </p:pic>
      <p:pic>
        <p:nvPicPr>
          <p:cNvPr id="95" name="Google Shape;95;p18"/>
          <p:cNvPicPr preferRelativeResize="0"/>
          <p:nvPr/>
        </p:nvPicPr>
        <p:blipFill>
          <a:blip r:embed="rId8">
            <a:alphaModFix amt="80000"/>
          </a:blip>
          <a:stretch>
            <a:fillRect/>
          </a:stretch>
        </p:blipFill>
        <p:spPr>
          <a:xfrm>
            <a:off x="993725" y="1909526"/>
            <a:ext cx="947025" cy="520899"/>
          </a:xfrm>
          <a:prstGeom prst="rect">
            <a:avLst/>
          </a:prstGeom>
          <a:noFill/>
          <a:ln>
            <a:noFill/>
          </a:ln>
        </p:spPr>
      </p:pic>
      <p:pic>
        <p:nvPicPr>
          <p:cNvPr id="96" name="Google Shape;96;p18"/>
          <p:cNvPicPr preferRelativeResize="0"/>
          <p:nvPr/>
        </p:nvPicPr>
        <p:blipFill>
          <a:blip r:embed="rId9">
            <a:alphaModFix amt="80000"/>
          </a:blip>
          <a:stretch>
            <a:fillRect/>
          </a:stretch>
        </p:blipFill>
        <p:spPr>
          <a:xfrm>
            <a:off x="2395500" y="1941828"/>
            <a:ext cx="1119001" cy="530726"/>
          </a:xfrm>
          <a:prstGeom prst="rect">
            <a:avLst/>
          </a:prstGeom>
          <a:noFill/>
          <a:ln>
            <a:noFill/>
          </a:ln>
        </p:spPr>
      </p:pic>
      <p:pic>
        <p:nvPicPr>
          <p:cNvPr id="97" name="Google Shape;97;p18"/>
          <p:cNvPicPr preferRelativeResize="0"/>
          <p:nvPr/>
        </p:nvPicPr>
        <p:blipFill>
          <a:blip r:embed="rId10">
            <a:alphaModFix amt="80000"/>
          </a:blip>
          <a:stretch>
            <a:fillRect/>
          </a:stretch>
        </p:blipFill>
        <p:spPr>
          <a:xfrm>
            <a:off x="1057238" y="2985755"/>
            <a:ext cx="947025" cy="259165"/>
          </a:xfrm>
          <a:prstGeom prst="rect">
            <a:avLst/>
          </a:prstGeom>
          <a:noFill/>
          <a:ln>
            <a:noFill/>
          </a:ln>
        </p:spPr>
      </p:pic>
      <p:pic>
        <p:nvPicPr>
          <p:cNvPr id="98" name="Google Shape;98;p18"/>
          <p:cNvPicPr preferRelativeResize="0"/>
          <p:nvPr/>
        </p:nvPicPr>
        <p:blipFill>
          <a:blip r:embed="rId11">
            <a:alphaModFix amt="80000"/>
          </a:blip>
          <a:stretch>
            <a:fillRect/>
          </a:stretch>
        </p:blipFill>
        <p:spPr>
          <a:xfrm>
            <a:off x="1169316" y="4269625"/>
            <a:ext cx="595820" cy="342899"/>
          </a:xfrm>
          <a:prstGeom prst="rect">
            <a:avLst/>
          </a:prstGeom>
          <a:noFill/>
          <a:ln>
            <a:noFill/>
          </a:ln>
        </p:spPr>
      </p:pic>
      <p:pic>
        <p:nvPicPr>
          <p:cNvPr id="99" name="Google Shape;99;p18"/>
          <p:cNvPicPr preferRelativeResize="0"/>
          <p:nvPr/>
        </p:nvPicPr>
        <p:blipFill>
          <a:blip r:embed="rId12">
            <a:alphaModFix amt="90000"/>
          </a:blip>
          <a:stretch>
            <a:fillRect/>
          </a:stretch>
        </p:blipFill>
        <p:spPr>
          <a:xfrm>
            <a:off x="2409380" y="4258100"/>
            <a:ext cx="947017" cy="365974"/>
          </a:xfrm>
          <a:prstGeom prst="rect">
            <a:avLst/>
          </a:prstGeom>
          <a:noFill/>
          <a:ln>
            <a:noFill/>
          </a:ln>
        </p:spPr>
      </p:pic>
      <p:pic>
        <p:nvPicPr>
          <p:cNvPr id="100" name="Google Shape;100;p18"/>
          <p:cNvPicPr preferRelativeResize="0"/>
          <p:nvPr/>
        </p:nvPicPr>
        <p:blipFill>
          <a:blip r:embed="rId13">
            <a:alphaModFix amt="80000"/>
          </a:blip>
          <a:stretch>
            <a:fillRect/>
          </a:stretch>
        </p:blipFill>
        <p:spPr>
          <a:xfrm>
            <a:off x="2439097" y="2974261"/>
            <a:ext cx="887580" cy="259175"/>
          </a:xfrm>
          <a:prstGeom prst="rect">
            <a:avLst/>
          </a:prstGeom>
          <a:noFill/>
          <a:ln>
            <a:noFill/>
          </a:ln>
        </p:spPr>
      </p:pic>
      <p:sp>
        <p:nvSpPr>
          <p:cNvPr id="101" name="Google Shape;101;p18"/>
          <p:cNvSpPr txBox="1"/>
          <p:nvPr/>
        </p:nvSpPr>
        <p:spPr>
          <a:xfrm>
            <a:off x="569825" y="1317883"/>
            <a:ext cx="3048600" cy="40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FFFFFF"/>
                </a:solidFill>
                <a:latin typeface="Roboto"/>
                <a:ea typeface="Roboto"/>
                <a:cs typeface="Roboto"/>
                <a:sym typeface="Roboto"/>
              </a:rPr>
              <a:t>Trusted By:</a:t>
            </a:r>
            <a:endParaRPr sz="1200" b="1">
              <a:solidFill>
                <a:srgbClr val="FFFFFF"/>
              </a:solidFill>
              <a:latin typeface="Roboto"/>
              <a:ea typeface="Roboto"/>
              <a:cs typeface="Roboto"/>
              <a:sym typeface="Roboto"/>
            </a:endParaRPr>
          </a:p>
        </p:txBody>
      </p:sp>
      <p:sp>
        <p:nvSpPr>
          <p:cNvPr id="102" name="Google Shape;102;p18"/>
          <p:cNvSpPr txBox="1"/>
          <p:nvPr/>
        </p:nvSpPr>
        <p:spPr>
          <a:xfrm>
            <a:off x="569825" y="3651125"/>
            <a:ext cx="2487300" cy="3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FFFFFF"/>
                </a:solidFill>
                <a:latin typeface="Roboto"/>
                <a:ea typeface="Roboto"/>
                <a:cs typeface="Roboto"/>
                <a:sym typeface="Roboto"/>
              </a:rPr>
              <a:t>Our Investors Include:</a:t>
            </a:r>
            <a:endParaRPr sz="1200" b="1">
              <a:solidFill>
                <a:srgbClr val="FFFFFF"/>
              </a:solidFill>
              <a:latin typeface="Roboto"/>
              <a:ea typeface="Roboto"/>
              <a:cs typeface="Roboto"/>
              <a:sym typeface="Roboto"/>
            </a:endParaRPr>
          </a:p>
        </p:txBody>
      </p:sp>
      <p:pic>
        <p:nvPicPr>
          <p:cNvPr id="103" name="Google Shape;103;p18"/>
          <p:cNvPicPr preferRelativeResize="0"/>
          <p:nvPr/>
        </p:nvPicPr>
        <p:blipFill rotWithShape="1">
          <a:blip r:embed="rId14">
            <a:alphaModFix/>
          </a:blip>
          <a:srcRect t="55787"/>
          <a:stretch/>
        </p:blipFill>
        <p:spPr>
          <a:xfrm>
            <a:off x="7371475" y="205375"/>
            <a:ext cx="1150424" cy="1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9"/>
          <p:cNvSpPr txBox="1">
            <a:spLocks noGrp="1"/>
          </p:cNvSpPr>
          <p:nvPr>
            <p:ph type="sldNum" idx="12"/>
          </p:nvPr>
        </p:nvSpPr>
        <p:spPr>
          <a:xfrm>
            <a:off x="8391845" y="3931087"/>
            <a:ext cx="124800" cy="123300"/>
          </a:xfrm>
          <a:prstGeom prst="rect">
            <a:avLst/>
          </a:prstGeom>
          <a:noFill/>
          <a:ln>
            <a:noFill/>
          </a:ln>
        </p:spPr>
        <p:txBody>
          <a:bodyPr spcFirstLastPara="1" wrap="square" lIns="19050" tIns="19050" rIns="19050" bIns="19050" anchor="t" anchorCtr="0">
            <a:noAutofit/>
          </a:bodyPr>
          <a:lstStyle/>
          <a:p>
            <a:pPr marL="0" lvl="0" indent="0" algn="r" rtl="0">
              <a:spcBef>
                <a:spcPts val="0"/>
              </a:spcBef>
              <a:spcAft>
                <a:spcPts val="0"/>
              </a:spcAft>
              <a:buClr>
                <a:srgbClr val="7E8890"/>
              </a:buClr>
              <a:buSzPts val="600"/>
              <a:buFont typeface="Roboto Light"/>
              <a:buNone/>
            </a:pPr>
            <a:fld id="{00000000-1234-1234-1234-123412341234}" type="slidenum">
              <a:rPr lang="en"/>
              <a:t>3</a:t>
            </a:fld>
            <a:endParaRPr sz="1000">
              <a:solidFill>
                <a:schemeClr val="dk2"/>
              </a:solidFill>
              <a:latin typeface="Arial"/>
              <a:ea typeface="Arial"/>
              <a:cs typeface="Arial"/>
              <a:sym typeface="Arial"/>
            </a:endParaRPr>
          </a:p>
        </p:txBody>
      </p:sp>
      <p:sp>
        <p:nvSpPr>
          <p:cNvPr id="109" name="Google Shape;109;p19"/>
          <p:cNvSpPr txBox="1"/>
          <p:nvPr/>
        </p:nvSpPr>
        <p:spPr>
          <a:xfrm>
            <a:off x="346300" y="577975"/>
            <a:ext cx="7935000" cy="1148400"/>
          </a:xfrm>
          <a:prstGeom prst="rect">
            <a:avLst/>
          </a:pr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rgbClr val="1C1F21"/>
              </a:buClr>
              <a:buSzPts val="1500"/>
              <a:buFont typeface="Roboto Light"/>
              <a:buNone/>
            </a:pPr>
            <a:r>
              <a:rPr lang="en" sz="1800" b="1">
                <a:latin typeface="Roboto"/>
                <a:ea typeface="Roboto"/>
                <a:cs typeface="Roboto"/>
                <a:sym typeface="Roboto"/>
              </a:rPr>
              <a:t>We're a global leader across the entire industry - proven and revered</a:t>
            </a:r>
            <a:endParaRPr sz="1800" b="1">
              <a:latin typeface="Roboto Condensed"/>
              <a:ea typeface="Roboto Condensed"/>
              <a:cs typeface="Roboto Condensed"/>
              <a:sym typeface="Roboto Condensed"/>
            </a:endParaRPr>
          </a:p>
        </p:txBody>
      </p:sp>
      <p:sp>
        <p:nvSpPr>
          <p:cNvPr id="110" name="Google Shape;110;p19"/>
          <p:cNvSpPr/>
          <p:nvPr/>
        </p:nvSpPr>
        <p:spPr>
          <a:xfrm>
            <a:off x="284725" y="993975"/>
            <a:ext cx="8100000" cy="6471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111" name="Google Shape;111;p19"/>
          <p:cNvSpPr txBox="1"/>
          <p:nvPr/>
        </p:nvSpPr>
        <p:spPr>
          <a:xfrm>
            <a:off x="498060" y="1164628"/>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1</a:t>
            </a:r>
            <a:endParaRPr sz="1000" b="1">
              <a:latin typeface="Roboto Condensed"/>
              <a:ea typeface="Roboto Condensed"/>
              <a:cs typeface="Roboto Condensed"/>
              <a:sym typeface="Roboto Condensed"/>
            </a:endParaRPr>
          </a:p>
        </p:txBody>
      </p:sp>
      <p:sp>
        <p:nvSpPr>
          <p:cNvPr id="112" name="Google Shape;112;p19"/>
          <p:cNvSpPr/>
          <p:nvPr/>
        </p:nvSpPr>
        <p:spPr>
          <a:xfrm>
            <a:off x="284725" y="1684289"/>
            <a:ext cx="8100000" cy="6471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457200" lvl="0" indent="457200" algn="l" rtl="0">
              <a:lnSpc>
                <a:spcPct val="118000"/>
              </a:lnSpc>
              <a:spcBef>
                <a:spcPts val="0"/>
              </a:spcBef>
              <a:spcAft>
                <a:spcPts val="0"/>
              </a:spcAft>
              <a:buClr>
                <a:schemeClr val="dk1"/>
              </a:buClr>
              <a:buSzPts val="1100"/>
              <a:buFont typeface="Arial"/>
              <a:buNone/>
            </a:pPr>
            <a:r>
              <a:rPr lang="en" sz="1100" b="1">
                <a:solidFill>
                  <a:srgbClr val="FFFFFF"/>
                </a:solidFill>
                <a:latin typeface="Roboto"/>
                <a:ea typeface="Roboto"/>
                <a:cs typeface="Roboto"/>
                <a:sym typeface="Roboto"/>
              </a:rPr>
              <a:t>Hybrid Model Capability: </a:t>
            </a:r>
            <a:r>
              <a:rPr lang="en" sz="1100">
                <a:solidFill>
                  <a:srgbClr val="FFFFFF"/>
                </a:solidFill>
                <a:latin typeface="Roboto Light"/>
                <a:ea typeface="Roboto Light"/>
                <a:cs typeface="Roboto Light"/>
                <a:sym typeface="Roboto Light"/>
              </a:rPr>
              <a:t>Strategic partnership with DroneBase to support flight services </a:t>
            </a:r>
            <a:endParaRPr sz="1100">
              <a:solidFill>
                <a:srgbClr val="FFFFFF"/>
              </a:solidFill>
              <a:latin typeface="Roboto Light"/>
              <a:ea typeface="Roboto Light"/>
              <a:cs typeface="Roboto Light"/>
              <a:sym typeface="Roboto Light"/>
            </a:endParaRPr>
          </a:p>
          <a:p>
            <a:pPr marL="457200" lvl="0" indent="457200" algn="l" rtl="0">
              <a:lnSpc>
                <a:spcPct val="118000"/>
              </a:lnSpc>
              <a:spcBef>
                <a:spcPts val="0"/>
              </a:spcBef>
              <a:spcAft>
                <a:spcPts val="0"/>
              </a:spcAft>
              <a:buClr>
                <a:schemeClr val="dk1"/>
              </a:buClr>
              <a:buSzPts val="1100"/>
              <a:buFont typeface="Arial"/>
              <a:buNone/>
            </a:pPr>
            <a:r>
              <a:rPr lang="en" sz="1100">
                <a:solidFill>
                  <a:srgbClr val="FFFFFF"/>
                </a:solidFill>
                <a:latin typeface="Roboto Light"/>
                <a:ea typeface="Roboto Light"/>
                <a:cs typeface="Roboto Light"/>
                <a:sym typeface="Roboto Light"/>
              </a:rPr>
              <a:t>with a great coverage area and ability to service requirements across the industry </a:t>
            </a:r>
            <a:endParaRPr sz="1100">
              <a:solidFill>
                <a:srgbClr val="FFFFFF"/>
              </a:solidFill>
              <a:latin typeface="Roboto Light"/>
              <a:ea typeface="Roboto Light"/>
              <a:cs typeface="Roboto Light"/>
              <a:sym typeface="Roboto Light"/>
            </a:endParaRPr>
          </a:p>
        </p:txBody>
      </p:sp>
      <p:sp>
        <p:nvSpPr>
          <p:cNvPr id="113" name="Google Shape;113;p19"/>
          <p:cNvSpPr txBox="1"/>
          <p:nvPr/>
        </p:nvSpPr>
        <p:spPr>
          <a:xfrm>
            <a:off x="498060" y="1878225"/>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2</a:t>
            </a:r>
            <a:endParaRPr sz="1000" b="1">
              <a:latin typeface="Roboto Condensed"/>
              <a:ea typeface="Roboto Condensed"/>
              <a:cs typeface="Roboto Condensed"/>
              <a:sym typeface="Roboto Condensed"/>
            </a:endParaRPr>
          </a:p>
        </p:txBody>
      </p:sp>
      <p:sp>
        <p:nvSpPr>
          <p:cNvPr id="114" name="Google Shape;114;p19"/>
          <p:cNvSpPr/>
          <p:nvPr/>
        </p:nvSpPr>
        <p:spPr>
          <a:xfrm>
            <a:off x="284725" y="2387558"/>
            <a:ext cx="8100000" cy="6471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115" name="Google Shape;115;p19"/>
          <p:cNvSpPr txBox="1"/>
          <p:nvPr/>
        </p:nvSpPr>
        <p:spPr>
          <a:xfrm>
            <a:off x="498060" y="2558234"/>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3</a:t>
            </a:r>
            <a:endParaRPr sz="1000" b="1">
              <a:latin typeface="Roboto Condensed"/>
              <a:ea typeface="Roboto Condensed"/>
              <a:cs typeface="Roboto Condensed"/>
              <a:sym typeface="Roboto Condensed"/>
            </a:endParaRPr>
          </a:p>
        </p:txBody>
      </p:sp>
      <p:sp>
        <p:nvSpPr>
          <p:cNvPr id="116" name="Google Shape;116;p19"/>
          <p:cNvSpPr/>
          <p:nvPr/>
        </p:nvSpPr>
        <p:spPr>
          <a:xfrm>
            <a:off x="284725" y="3072191"/>
            <a:ext cx="8100000" cy="6048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117" name="Google Shape;117;p19"/>
          <p:cNvSpPr txBox="1"/>
          <p:nvPr/>
        </p:nvSpPr>
        <p:spPr>
          <a:xfrm>
            <a:off x="498060" y="3238256"/>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4</a:t>
            </a:r>
            <a:endParaRPr sz="1000" b="1">
              <a:latin typeface="Roboto Condensed"/>
              <a:ea typeface="Roboto Condensed"/>
              <a:cs typeface="Roboto Condensed"/>
              <a:sym typeface="Roboto Condensed"/>
            </a:endParaRPr>
          </a:p>
        </p:txBody>
      </p:sp>
      <p:sp>
        <p:nvSpPr>
          <p:cNvPr id="118" name="Google Shape;118;p19"/>
          <p:cNvSpPr/>
          <p:nvPr/>
        </p:nvSpPr>
        <p:spPr>
          <a:xfrm>
            <a:off x="284725" y="3717670"/>
            <a:ext cx="8100000" cy="6048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119" name="Google Shape;119;p19"/>
          <p:cNvSpPr txBox="1"/>
          <p:nvPr/>
        </p:nvSpPr>
        <p:spPr>
          <a:xfrm>
            <a:off x="498060" y="3883735"/>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5</a:t>
            </a:r>
            <a:endParaRPr sz="1000" b="1">
              <a:latin typeface="Roboto Condensed"/>
              <a:ea typeface="Roboto Condensed"/>
              <a:cs typeface="Roboto Condensed"/>
              <a:sym typeface="Roboto Condensed"/>
            </a:endParaRPr>
          </a:p>
        </p:txBody>
      </p:sp>
      <p:sp>
        <p:nvSpPr>
          <p:cNvPr id="120" name="Google Shape;120;p19"/>
          <p:cNvSpPr/>
          <p:nvPr/>
        </p:nvSpPr>
        <p:spPr>
          <a:xfrm>
            <a:off x="286581" y="4363145"/>
            <a:ext cx="8100000" cy="6048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121" name="Google Shape;121;p19"/>
          <p:cNvSpPr txBox="1"/>
          <p:nvPr/>
        </p:nvSpPr>
        <p:spPr>
          <a:xfrm>
            <a:off x="499916" y="4529210"/>
            <a:ext cx="346200" cy="3060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lnSpc>
                <a:spcPct val="120000"/>
              </a:lnSpc>
              <a:spcBef>
                <a:spcPts val="0"/>
              </a:spcBef>
              <a:spcAft>
                <a:spcPts val="0"/>
              </a:spcAft>
              <a:buNone/>
            </a:pPr>
            <a:r>
              <a:rPr lang="en" sz="1000" b="1">
                <a:latin typeface="Roboto Condensed"/>
                <a:ea typeface="Roboto Condensed"/>
                <a:cs typeface="Roboto Condensed"/>
                <a:sym typeface="Roboto Condensed"/>
              </a:rPr>
              <a:t>6</a:t>
            </a:r>
            <a:endParaRPr sz="1000" b="1">
              <a:latin typeface="Roboto Condensed"/>
              <a:ea typeface="Roboto Condensed"/>
              <a:cs typeface="Roboto Condensed"/>
              <a:sym typeface="Roboto Condensed"/>
            </a:endParaRPr>
          </a:p>
        </p:txBody>
      </p:sp>
      <p:sp>
        <p:nvSpPr>
          <p:cNvPr id="122" name="Google Shape;122;p19"/>
          <p:cNvSpPr txBox="1"/>
          <p:nvPr/>
        </p:nvSpPr>
        <p:spPr>
          <a:xfrm>
            <a:off x="1203909" y="4441062"/>
            <a:ext cx="6141000" cy="4194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rgbClr val="FFFFFF"/>
                </a:solidFill>
                <a:latin typeface="Roboto"/>
                <a:ea typeface="Roboto"/>
                <a:cs typeface="Roboto"/>
                <a:sym typeface="Roboto"/>
              </a:rPr>
              <a:t>Proven &amp; Trusted: </a:t>
            </a:r>
            <a:r>
              <a:rPr lang="en" sz="1100">
                <a:solidFill>
                  <a:srgbClr val="FFFFFF"/>
                </a:solidFill>
                <a:latin typeface="Roboto Light"/>
                <a:ea typeface="Roboto Light"/>
                <a:cs typeface="Roboto Light"/>
                <a:sym typeface="Roboto Light"/>
              </a:rPr>
              <a:t>Heavily backed financially - large number of cross-vertical clients and partners. Our clients mean everything to us - we take this very seriously</a:t>
            </a:r>
            <a:endParaRPr sz="1100" b="0" i="0" u="none" strike="noStrike" cap="none">
              <a:solidFill>
                <a:srgbClr val="FFFFFF"/>
              </a:solidFill>
              <a:latin typeface="Roboto Light"/>
              <a:ea typeface="Roboto Light"/>
              <a:cs typeface="Roboto Light"/>
              <a:sym typeface="Roboto Light"/>
            </a:endParaRPr>
          </a:p>
        </p:txBody>
      </p:sp>
      <p:sp>
        <p:nvSpPr>
          <p:cNvPr id="123" name="Google Shape;123;p19"/>
          <p:cNvSpPr txBox="1"/>
          <p:nvPr/>
        </p:nvSpPr>
        <p:spPr>
          <a:xfrm>
            <a:off x="1203909" y="3795583"/>
            <a:ext cx="6141000" cy="4194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rgbClr val="FFFFFF"/>
                </a:solidFill>
                <a:latin typeface="Roboto"/>
                <a:ea typeface="Roboto"/>
                <a:cs typeface="Roboto"/>
                <a:sym typeface="Roboto"/>
              </a:rPr>
              <a:t>Total Offering: </a:t>
            </a:r>
            <a:r>
              <a:rPr lang="en" sz="1100">
                <a:solidFill>
                  <a:srgbClr val="FFFFFF"/>
                </a:solidFill>
                <a:latin typeface="Roboto Light"/>
                <a:ea typeface="Roboto Light"/>
                <a:cs typeface="Roboto Light"/>
                <a:sym typeface="Roboto Light"/>
              </a:rPr>
              <a:t>We give you the tools, access, and support to truly scale. When comparing cost - our pricing makes sense, not always the least expensive,  yet easily justified by the ROI</a:t>
            </a:r>
            <a:endParaRPr sz="1100" b="0" i="0" u="none" strike="noStrike" cap="none">
              <a:solidFill>
                <a:srgbClr val="FFFFFF"/>
              </a:solidFill>
              <a:latin typeface="Roboto Light"/>
              <a:ea typeface="Roboto Light"/>
              <a:cs typeface="Roboto Light"/>
              <a:sym typeface="Roboto Light"/>
            </a:endParaRPr>
          </a:p>
        </p:txBody>
      </p:sp>
      <p:sp>
        <p:nvSpPr>
          <p:cNvPr id="124" name="Google Shape;124;p19"/>
          <p:cNvSpPr txBox="1"/>
          <p:nvPr/>
        </p:nvSpPr>
        <p:spPr>
          <a:xfrm>
            <a:off x="1203909" y="3187291"/>
            <a:ext cx="5699400" cy="4194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rgbClr val="FFFFFF"/>
                </a:solidFill>
                <a:latin typeface="Roboto"/>
                <a:ea typeface="Roboto"/>
                <a:cs typeface="Roboto"/>
                <a:sym typeface="Roboto"/>
              </a:rPr>
              <a:t>JobSight: </a:t>
            </a:r>
            <a:r>
              <a:rPr lang="en" sz="1100">
                <a:solidFill>
                  <a:srgbClr val="FFFFFF"/>
                </a:solidFill>
                <a:latin typeface="Roboto Light"/>
                <a:ea typeface="Roboto Light"/>
                <a:cs typeface="Roboto Light"/>
                <a:sym typeface="Roboto Light"/>
              </a:rPr>
              <a:t>Loaded with features, JobSight is built to allow for consistency at scale - truly enhancing workflows across the entire enterprise on a daily basis </a:t>
            </a:r>
            <a:endParaRPr sz="1100" b="0" i="0" u="none" strike="noStrike" cap="none">
              <a:solidFill>
                <a:srgbClr val="FFFFFF"/>
              </a:solidFill>
              <a:latin typeface="Roboto Light"/>
              <a:ea typeface="Roboto Light"/>
              <a:cs typeface="Roboto Light"/>
              <a:sym typeface="Roboto Light"/>
            </a:endParaRPr>
          </a:p>
        </p:txBody>
      </p:sp>
      <p:sp>
        <p:nvSpPr>
          <p:cNvPr id="125" name="Google Shape;125;p19"/>
          <p:cNvSpPr txBox="1"/>
          <p:nvPr/>
        </p:nvSpPr>
        <p:spPr>
          <a:xfrm>
            <a:off x="1203909" y="2386838"/>
            <a:ext cx="5699400" cy="4194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100" b="1">
                <a:solidFill>
                  <a:srgbClr val="FFFFFF"/>
                </a:solidFill>
                <a:latin typeface="Roboto"/>
                <a:ea typeface="Roboto"/>
                <a:cs typeface="Roboto"/>
                <a:sym typeface="Roboto"/>
              </a:rPr>
              <a:t>Capture:</a:t>
            </a:r>
            <a:r>
              <a:rPr lang="en" sz="1100">
                <a:solidFill>
                  <a:srgbClr val="FFFFFF"/>
                </a:solidFill>
                <a:latin typeface="Roboto"/>
                <a:ea typeface="Roboto"/>
                <a:cs typeface="Roboto"/>
                <a:sym typeface="Roboto"/>
              </a:rPr>
              <a:t> </a:t>
            </a:r>
            <a:r>
              <a:rPr lang="en" sz="1100">
                <a:solidFill>
                  <a:srgbClr val="FFFFFF"/>
                </a:solidFill>
                <a:latin typeface="Roboto Light"/>
                <a:ea typeface="Roboto Light"/>
                <a:cs typeface="Roboto Light"/>
                <a:sym typeface="Roboto Light"/>
              </a:rPr>
              <a:t>Industry leading automated flight technology &amp; app - revered as one of the most mature and sophisticated in the industry - broad spectrum of data capture - applicable cross-vertical</a:t>
            </a:r>
            <a:endParaRPr sz="1100">
              <a:solidFill>
                <a:srgbClr val="FFFFFF"/>
              </a:solidFill>
              <a:latin typeface="Roboto Light"/>
              <a:ea typeface="Roboto Light"/>
              <a:cs typeface="Roboto Light"/>
              <a:sym typeface="Roboto Light"/>
            </a:endParaRPr>
          </a:p>
          <a:p>
            <a:pPr marL="0" lvl="0" indent="0" algn="l" rtl="0">
              <a:lnSpc>
                <a:spcPct val="120000"/>
              </a:lnSpc>
              <a:spcBef>
                <a:spcPts val="0"/>
              </a:spcBef>
              <a:spcAft>
                <a:spcPts val="0"/>
              </a:spcAft>
              <a:buClr>
                <a:schemeClr val="dk1"/>
              </a:buClr>
              <a:buSzPts val="1100"/>
              <a:buFont typeface="Arial"/>
              <a:buNone/>
            </a:pPr>
            <a:endParaRPr sz="1100">
              <a:solidFill>
                <a:srgbClr val="FFFFFF"/>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r>
              <a:rPr lang="en" sz="1200" b="1">
                <a:solidFill>
                  <a:srgbClr val="FFFFFF"/>
                </a:solidFill>
                <a:latin typeface="Roboto"/>
                <a:ea typeface="Roboto"/>
                <a:cs typeface="Roboto"/>
                <a:sym typeface="Roboto"/>
              </a:rPr>
              <a:t> </a:t>
            </a:r>
            <a:endParaRPr sz="1200" i="0" u="none" strike="noStrike" cap="none">
              <a:solidFill>
                <a:srgbClr val="FFFFFF"/>
              </a:solidFill>
              <a:latin typeface="Roboto Light"/>
              <a:ea typeface="Roboto Light"/>
              <a:cs typeface="Roboto Light"/>
              <a:sym typeface="Roboto Light"/>
            </a:endParaRPr>
          </a:p>
        </p:txBody>
      </p:sp>
      <p:sp>
        <p:nvSpPr>
          <p:cNvPr id="126" name="Google Shape;126;p19"/>
          <p:cNvSpPr txBox="1"/>
          <p:nvPr/>
        </p:nvSpPr>
        <p:spPr>
          <a:xfrm>
            <a:off x="1203909" y="1065741"/>
            <a:ext cx="5699400" cy="4491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chemeClr val="lt1"/>
                </a:solidFill>
                <a:latin typeface="Roboto"/>
                <a:ea typeface="Roboto"/>
                <a:cs typeface="Roboto"/>
                <a:sym typeface="Roboto"/>
              </a:rPr>
              <a:t>Full Stack Platform: </a:t>
            </a:r>
            <a:r>
              <a:rPr lang="en" sz="1100">
                <a:solidFill>
                  <a:schemeClr val="lt1"/>
                </a:solidFill>
                <a:latin typeface="Roboto Light"/>
                <a:ea typeface="Roboto Light"/>
                <a:cs typeface="Roboto Light"/>
                <a:sym typeface="Roboto Light"/>
              </a:rPr>
              <a:t>architecture facilitating: UTM, autonomous flight, processing, data management, integration, data flow, advanced applications, and enterprise scale</a:t>
            </a:r>
            <a:endParaRPr sz="1100" b="0" i="0" u="none" strike="noStrike" cap="none">
              <a:solidFill>
                <a:srgbClr val="FFFFFF"/>
              </a:solidFill>
              <a:latin typeface="Roboto Light"/>
              <a:ea typeface="Roboto Light"/>
              <a:cs typeface="Roboto Light"/>
              <a:sym typeface="Roboto Light"/>
            </a:endParaRPr>
          </a:p>
        </p:txBody>
      </p:sp>
      <p:pic>
        <p:nvPicPr>
          <p:cNvPr id="127" name="Google Shape;127;p19"/>
          <p:cNvPicPr preferRelativeResize="0"/>
          <p:nvPr/>
        </p:nvPicPr>
        <p:blipFill rotWithShape="1">
          <a:blip r:embed="rId3">
            <a:alphaModFix/>
          </a:blip>
          <a:srcRect t="55787"/>
          <a:stretch/>
        </p:blipFill>
        <p:spPr>
          <a:xfrm>
            <a:off x="7371475" y="205375"/>
            <a:ext cx="1150424" cy="1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0"/>
          <p:cNvPicPr preferRelativeResize="0"/>
          <p:nvPr/>
        </p:nvPicPr>
        <p:blipFill rotWithShape="1">
          <a:blip r:embed="rId3">
            <a:alphaModFix/>
          </a:blip>
          <a:srcRect l="5555" r="5555"/>
          <a:stretch/>
        </p:blipFill>
        <p:spPr>
          <a:xfrm>
            <a:off x="0" y="0"/>
            <a:ext cx="9144000" cy="5143500"/>
          </a:xfrm>
          <a:prstGeom prst="rect">
            <a:avLst/>
          </a:prstGeom>
          <a:noFill/>
          <a:ln>
            <a:noFill/>
          </a:ln>
        </p:spPr>
      </p:pic>
      <p:pic>
        <p:nvPicPr>
          <p:cNvPr id="133" name="Google Shape;133;p20"/>
          <p:cNvPicPr preferRelativeResize="0"/>
          <p:nvPr/>
        </p:nvPicPr>
        <p:blipFill rotWithShape="1">
          <a:blip r:embed="rId4">
            <a:alphaModFix/>
          </a:blip>
          <a:srcRect t="55787"/>
          <a:stretch/>
        </p:blipFill>
        <p:spPr>
          <a:xfrm>
            <a:off x="7371475" y="205375"/>
            <a:ext cx="1150424" cy="158000"/>
          </a:xfrm>
          <a:prstGeom prst="rect">
            <a:avLst/>
          </a:prstGeom>
          <a:noFill/>
          <a:ln>
            <a:noFill/>
          </a:ln>
        </p:spPr>
      </p:pic>
      <p:sp>
        <p:nvSpPr>
          <p:cNvPr id="134" name="Google Shape;134;p20"/>
          <p:cNvSpPr txBox="1"/>
          <p:nvPr/>
        </p:nvSpPr>
        <p:spPr>
          <a:xfrm>
            <a:off x="5218003" y="1227635"/>
            <a:ext cx="603378" cy="246314"/>
          </a:xfrm>
          <a:prstGeom prst="rect">
            <a:avLst/>
          </a:prstGeom>
          <a:noFill/>
          <a:ln>
            <a:noFill/>
          </a:ln>
        </p:spPr>
        <p:txBody>
          <a:bodyPr spcFirstLastPara="1" wrap="square" lIns="34275" tIns="34275" rIns="34275" bIns="34275" anchor="ctr" anchorCtr="0">
            <a:noAutofit/>
          </a:bodyPr>
          <a:lstStyle/>
          <a:p>
            <a:pPr marL="0" lvl="0" indent="0" algn="ctr" rtl="0">
              <a:lnSpc>
                <a:spcPct val="120000"/>
              </a:lnSpc>
              <a:spcBef>
                <a:spcPts val="0"/>
              </a:spcBef>
              <a:spcAft>
                <a:spcPts val="0"/>
              </a:spcAft>
              <a:buNone/>
            </a:pPr>
            <a:r>
              <a:rPr lang="en" sz="900">
                <a:solidFill>
                  <a:srgbClr val="7E8890"/>
                </a:solidFill>
                <a:latin typeface="Roboto Light"/>
                <a:ea typeface="Roboto Light"/>
                <a:cs typeface="Roboto Light"/>
                <a:sym typeface="Roboto Light"/>
              </a:rPr>
              <a:t>-</a:t>
            </a:r>
            <a:endParaRPr sz="500"/>
          </a:p>
        </p:txBody>
      </p:sp>
      <p:sp>
        <p:nvSpPr>
          <p:cNvPr id="135" name="Google Shape;135;p20"/>
          <p:cNvSpPr txBox="1"/>
          <p:nvPr/>
        </p:nvSpPr>
        <p:spPr>
          <a:xfrm>
            <a:off x="575275" y="152400"/>
            <a:ext cx="7102200" cy="10281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endParaRPr sz="1000" b="1">
              <a:solidFill>
                <a:srgbClr val="BD3227"/>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Light"/>
              <a:buNone/>
            </a:pPr>
            <a:endParaRPr sz="800">
              <a:solidFill>
                <a:srgbClr val="FFFFFF"/>
              </a:solidFill>
              <a:latin typeface="Roboto Light"/>
              <a:ea typeface="Roboto Light"/>
              <a:cs typeface="Roboto Light"/>
              <a:sym typeface="Roboto Light"/>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The Power of Automation</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900">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pic>
        <p:nvPicPr>
          <p:cNvPr id="136" name="Google Shape;136;p20"/>
          <p:cNvPicPr preferRelativeResize="0"/>
          <p:nvPr/>
        </p:nvPicPr>
        <p:blipFill rotWithShape="1">
          <a:blip r:embed="rId3">
            <a:alphaModFix/>
          </a:blip>
          <a:srcRect l="5555" r="5555"/>
          <a:stretch/>
        </p:blipFill>
        <p:spPr>
          <a:xfrm>
            <a:off x="0" y="0"/>
            <a:ext cx="9144000" cy="5143500"/>
          </a:xfrm>
          <a:prstGeom prst="rect">
            <a:avLst/>
          </a:prstGeom>
          <a:noFill/>
          <a:ln>
            <a:noFill/>
          </a:ln>
        </p:spPr>
      </p:pic>
      <p:sp>
        <p:nvSpPr>
          <p:cNvPr id="137" name="Google Shape;137;p20"/>
          <p:cNvSpPr/>
          <p:nvPr/>
        </p:nvSpPr>
        <p:spPr>
          <a:xfrm rot="-5400000">
            <a:off x="7362857" y="1971394"/>
            <a:ext cx="712800" cy="712800"/>
          </a:xfrm>
          <a:prstGeom prst="ellipse">
            <a:avLst/>
          </a:prstGeom>
          <a:solidFill>
            <a:srgbClr val="3D85C6"/>
          </a:solidFill>
          <a:ln w="38100" cap="flat" cmpd="sng">
            <a:solidFill>
              <a:srgbClr val="9FC5E8"/>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sp>
        <p:nvSpPr>
          <p:cNvPr id="138" name="Google Shape;138;p20"/>
          <p:cNvSpPr/>
          <p:nvPr/>
        </p:nvSpPr>
        <p:spPr>
          <a:xfrm rot="-5400000">
            <a:off x="967452" y="1969974"/>
            <a:ext cx="712800" cy="712800"/>
          </a:xfrm>
          <a:prstGeom prst="ellipse">
            <a:avLst/>
          </a:prstGeom>
          <a:solidFill>
            <a:srgbClr val="3D85C6"/>
          </a:solidFill>
          <a:ln w="38100" cap="flat" cmpd="sng">
            <a:solidFill>
              <a:srgbClr val="9FC5E8"/>
            </a:solidFill>
            <a:prstDash val="solid"/>
            <a:round/>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sp>
        <p:nvSpPr>
          <p:cNvPr id="139" name="Google Shape;139;p20"/>
          <p:cNvSpPr/>
          <p:nvPr/>
        </p:nvSpPr>
        <p:spPr>
          <a:xfrm rot="-5400000">
            <a:off x="2272187" y="1970070"/>
            <a:ext cx="712800" cy="712800"/>
          </a:xfrm>
          <a:prstGeom prst="ellipse">
            <a:avLst/>
          </a:prstGeom>
          <a:solidFill>
            <a:srgbClr val="3D85C6"/>
          </a:solidFill>
          <a:ln w="38100" cap="flat" cmpd="sng">
            <a:solidFill>
              <a:srgbClr val="9FC5E8"/>
            </a:solidFill>
            <a:prstDash val="solid"/>
            <a:round/>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pic>
        <p:nvPicPr>
          <p:cNvPr id="140" name="Google Shape;140;p20"/>
          <p:cNvPicPr preferRelativeResize="0"/>
          <p:nvPr/>
        </p:nvPicPr>
        <p:blipFill rotWithShape="1">
          <a:blip r:embed="rId5">
            <a:alphaModFix/>
          </a:blip>
          <a:srcRect/>
          <a:stretch/>
        </p:blipFill>
        <p:spPr>
          <a:xfrm>
            <a:off x="2483414" y="2182698"/>
            <a:ext cx="290245" cy="290253"/>
          </a:xfrm>
          <a:prstGeom prst="rect">
            <a:avLst/>
          </a:prstGeom>
          <a:noFill/>
          <a:ln>
            <a:noFill/>
          </a:ln>
        </p:spPr>
      </p:pic>
      <p:sp>
        <p:nvSpPr>
          <p:cNvPr id="141" name="Google Shape;141;p20"/>
          <p:cNvSpPr/>
          <p:nvPr/>
        </p:nvSpPr>
        <p:spPr>
          <a:xfrm rot="-5400000">
            <a:off x="3610357" y="1969719"/>
            <a:ext cx="712800" cy="712800"/>
          </a:xfrm>
          <a:prstGeom prst="ellipse">
            <a:avLst/>
          </a:prstGeom>
          <a:solidFill>
            <a:srgbClr val="3D85C6"/>
          </a:solidFill>
          <a:ln w="38100" cap="flat" cmpd="sng">
            <a:solidFill>
              <a:srgbClr val="9FC5E8"/>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pic>
        <p:nvPicPr>
          <p:cNvPr id="142" name="Google Shape;142;p20"/>
          <p:cNvPicPr preferRelativeResize="0"/>
          <p:nvPr/>
        </p:nvPicPr>
        <p:blipFill rotWithShape="1">
          <a:blip r:embed="rId6">
            <a:alphaModFix/>
          </a:blip>
          <a:srcRect/>
          <a:stretch/>
        </p:blipFill>
        <p:spPr>
          <a:xfrm>
            <a:off x="1178679" y="2181305"/>
            <a:ext cx="290245" cy="290253"/>
          </a:xfrm>
          <a:prstGeom prst="rect">
            <a:avLst/>
          </a:prstGeom>
          <a:noFill/>
          <a:ln>
            <a:noFill/>
          </a:ln>
        </p:spPr>
      </p:pic>
      <p:pic>
        <p:nvPicPr>
          <p:cNvPr id="143" name="Google Shape;143;p20"/>
          <p:cNvPicPr preferRelativeResize="0"/>
          <p:nvPr/>
        </p:nvPicPr>
        <p:blipFill rotWithShape="1">
          <a:blip r:embed="rId7">
            <a:alphaModFix/>
          </a:blip>
          <a:srcRect/>
          <a:stretch/>
        </p:blipFill>
        <p:spPr>
          <a:xfrm>
            <a:off x="3814517" y="2183956"/>
            <a:ext cx="290245" cy="290253"/>
          </a:xfrm>
          <a:prstGeom prst="rect">
            <a:avLst/>
          </a:prstGeom>
          <a:noFill/>
          <a:ln>
            <a:noFill/>
          </a:ln>
        </p:spPr>
      </p:pic>
      <p:sp>
        <p:nvSpPr>
          <p:cNvPr id="144" name="Google Shape;144;p20"/>
          <p:cNvSpPr/>
          <p:nvPr/>
        </p:nvSpPr>
        <p:spPr>
          <a:xfrm rot="-5400000">
            <a:off x="4872332" y="1969719"/>
            <a:ext cx="712800" cy="712800"/>
          </a:xfrm>
          <a:prstGeom prst="ellipse">
            <a:avLst/>
          </a:prstGeom>
          <a:solidFill>
            <a:srgbClr val="3D85C6"/>
          </a:solidFill>
          <a:ln w="38100" cap="flat" cmpd="sng">
            <a:solidFill>
              <a:srgbClr val="9FC5E8"/>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pic>
        <p:nvPicPr>
          <p:cNvPr id="145" name="Google Shape;145;p20"/>
          <p:cNvPicPr preferRelativeResize="0"/>
          <p:nvPr/>
        </p:nvPicPr>
        <p:blipFill rotWithShape="1">
          <a:blip r:embed="rId8">
            <a:alphaModFix/>
          </a:blip>
          <a:srcRect/>
          <a:stretch/>
        </p:blipFill>
        <p:spPr>
          <a:xfrm>
            <a:off x="5083548" y="2183783"/>
            <a:ext cx="290245" cy="290253"/>
          </a:xfrm>
          <a:prstGeom prst="rect">
            <a:avLst/>
          </a:prstGeom>
          <a:noFill/>
          <a:ln>
            <a:noFill/>
          </a:ln>
        </p:spPr>
      </p:pic>
      <p:sp>
        <p:nvSpPr>
          <p:cNvPr id="146" name="Google Shape;146;p20"/>
          <p:cNvSpPr/>
          <p:nvPr/>
        </p:nvSpPr>
        <p:spPr>
          <a:xfrm rot="-5400000">
            <a:off x="6134307" y="1969719"/>
            <a:ext cx="712800" cy="712800"/>
          </a:xfrm>
          <a:prstGeom prst="ellipse">
            <a:avLst/>
          </a:prstGeom>
          <a:solidFill>
            <a:srgbClr val="3D85C6"/>
          </a:solidFill>
          <a:ln w="38100" cap="flat" cmpd="sng">
            <a:solidFill>
              <a:srgbClr val="9FC5E8"/>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Light"/>
              <a:buNone/>
            </a:pPr>
            <a:endParaRPr sz="1200">
              <a:solidFill>
                <a:srgbClr val="FFFFFF"/>
              </a:solidFill>
              <a:latin typeface="Helvetica Neue Light"/>
              <a:ea typeface="Helvetica Neue Light"/>
              <a:cs typeface="Helvetica Neue Light"/>
              <a:sym typeface="Helvetica Neue Light"/>
            </a:endParaRPr>
          </a:p>
        </p:txBody>
      </p:sp>
      <p:pic>
        <p:nvPicPr>
          <p:cNvPr id="147" name="Google Shape;147;p20"/>
          <p:cNvPicPr preferRelativeResize="0"/>
          <p:nvPr/>
        </p:nvPicPr>
        <p:blipFill rotWithShape="1">
          <a:blip r:embed="rId9">
            <a:alphaModFix/>
          </a:blip>
          <a:srcRect/>
          <a:stretch/>
        </p:blipFill>
        <p:spPr>
          <a:xfrm>
            <a:off x="6337227" y="2183945"/>
            <a:ext cx="290245" cy="290253"/>
          </a:xfrm>
          <a:prstGeom prst="rect">
            <a:avLst/>
          </a:prstGeom>
          <a:noFill/>
          <a:ln>
            <a:noFill/>
          </a:ln>
        </p:spPr>
      </p:pic>
      <p:sp>
        <p:nvSpPr>
          <p:cNvPr id="148" name="Google Shape;148;p20"/>
          <p:cNvSpPr txBox="1"/>
          <p:nvPr/>
        </p:nvSpPr>
        <p:spPr>
          <a:xfrm>
            <a:off x="5218003" y="1608216"/>
            <a:ext cx="603300" cy="246300"/>
          </a:xfrm>
          <a:prstGeom prst="rect">
            <a:avLst/>
          </a:prstGeom>
          <a:noFill/>
          <a:ln>
            <a:noFill/>
          </a:ln>
        </p:spPr>
        <p:txBody>
          <a:bodyPr spcFirstLastPara="1" wrap="square" lIns="34275" tIns="34275" rIns="34275" bIns="34275" anchor="ctr" anchorCtr="0">
            <a:noAutofit/>
          </a:bodyPr>
          <a:lstStyle/>
          <a:p>
            <a:pPr marL="0" lvl="0" indent="0" algn="ctr" rtl="0">
              <a:lnSpc>
                <a:spcPct val="120000"/>
              </a:lnSpc>
              <a:spcBef>
                <a:spcPts val="0"/>
              </a:spcBef>
              <a:spcAft>
                <a:spcPts val="0"/>
              </a:spcAft>
              <a:buNone/>
            </a:pPr>
            <a:r>
              <a:rPr lang="en" sz="900">
                <a:solidFill>
                  <a:srgbClr val="7E8890"/>
                </a:solidFill>
                <a:latin typeface="Roboto Light"/>
                <a:ea typeface="Roboto Light"/>
                <a:cs typeface="Roboto Light"/>
                <a:sym typeface="Roboto Light"/>
              </a:rPr>
              <a:t>-</a:t>
            </a:r>
            <a:endParaRPr sz="500"/>
          </a:p>
        </p:txBody>
      </p:sp>
      <p:sp>
        <p:nvSpPr>
          <p:cNvPr id="149" name="Google Shape;149;p20"/>
          <p:cNvSpPr txBox="1"/>
          <p:nvPr/>
        </p:nvSpPr>
        <p:spPr>
          <a:xfrm>
            <a:off x="575275" y="152400"/>
            <a:ext cx="7102200" cy="10281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rgbClr val="000000"/>
              </a:buClr>
              <a:buSzPts val="1100"/>
              <a:buFont typeface="Arial"/>
              <a:buNone/>
            </a:pPr>
            <a:endParaRPr sz="1000" b="1">
              <a:solidFill>
                <a:srgbClr val="BD3227"/>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Light"/>
              <a:buNone/>
            </a:pPr>
            <a:endParaRPr sz="800">
              <a:solidFill>
                <a:srgbClr val="FFFFFF"/>
              </a:solidFill>
              <a:latin typeface="Roboto Light"/>
              <a:ea typeface="Roboto Light"/>
              <a:cs typeface="Roboto Light"/>
              <a:sym typeface="Roboto Light"/>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CUSTOMER JOURNEY &amp; THE WORKFLOW</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900">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sp>
        <p:nvSpPr>
          <p:cNvPr id="150" name="Google Shape;150;p20"/>
          <p:cNvSpPr txBox="1"/>
          <p:nvPr/>
        </p:nvSpPr>
        <p:spPr>
          <a:xfrm>
            <a:off x="734600" y="2875775"/>
            <a:ext cx="12015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Project onboard</a:t>
            </a:r>
            <a:endParaRPr sz="900" b="1">
              <a:solidFill>
                <a:srgbClr val="FFFFFF"/>
              </a:solidFill>
            </a:endParaRPr>
          </a:p>
        </p:txBody>
      </p:sp>
      <p:sp>
        <p:nvSpPr>
          <p:cNvPr id="151" name="Google Shape;151;p20"/>
          <p:cNvSpPr txBox="1"/>
          <p:nvPr/>
        </p:nvSpPr>
        <p:spPr>
          <a:xfrm>
            <a:off x="2030000" y="2875775"/>
            <a:ext cx="12015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Identify operator &amp; execute mission  </a:t>
            </a:r>
            <a:endParaRPr sz="900" b="1">
              <a:solidFill>
                <a:srgbClr val="FFFFFF"/>
              </a:solidFill>
            </a:endParaRPr>
          </a:p>
        </p:txBody>
      </p:sp>
      <p:sp>
        <p:nvSpPr>
          <p:cNvPr id="152" name="Google Shape;152;p20"/>
          <p:cNvSpPr txBox="1"/>
          <p:nvPr/>
        </p:nvSpPr>
        <p:spPr>
          <a:xfrm>
            <a:off x="3477800" y="2875775"/>
            <a:ext cx="12015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Remote data upload through AirMap capture app </a:t>
            </a:r>
            <a:endParaRPr sz="900" b="1">
              <a:solidFill>
                <a:srgbClr val="FFFFFF"/>
              </a:solidFill>
            </a:endParaRPr>
          </a:p>
        </p:txBody>
      </p:sp>
      <p:sp>
        <p:nvSpPr>
          <p:cNvPr id="153" name="Google Shape;153;p20"/>
          <p:cNvSpPr txBox="1"/>
          <p:nvPr/>
        </p:nvSpPr>
        <p:spPr>
          <a:xfrm>
            <a:off x="4627750" y="2875775"/>
            <a:ext cx="12708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Data is processed through the AirMap platform and or pushed or pulled into the ecosystem</a:t>
            </a:r>
            <a:endParaRPr sz="900" b="1">
              <a:solidFill>
                <a:srgbClr val="FFFFFF"/>
              </a:solidFill>
            </a:endParaRPr>
          </a:p>
        </p:txBody>
      </p:sp>
      <p:sp>
        <p:nvSpPr>
          <p:cNvPr id="154" name="Google Shape;154;p20"/>
          <p:cNvSpPr txBox="1"/>
          <p:nvPr/>
        </p:nvSpPr>
        <p:spPr>
          <a:xfrm>
            <a:off x="5916200" y="2875775"/>
            <a:ext cx="12708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Data is published inside of JobSight - and or pushed to point of delivery desired by the user </a:t>
            </a:r>
            <a:endParaRPr sz="900" b="1">
              <a:solidFill>
                <a:srgbClr val="FFFFFF"/>
              </a:solidFill>
            </a:endParaRPr>
          </a:p>
        </p:txBody>
      </p:sp>
      <p:sp>
        <p:nvSpPr>
          <p:cNvPr id="155" name="Google Shape;155;p20"/>
          <p:cNvSpPr txBox="1"/>
          <p:nvPr/>
        </p:nvSpPr>
        <p:spPr>
          <a:xfrm>
            <a:off x="7211600" y="2875775"/>
            <a:ext cx="1370700" cy="2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rgbClr val="FFFFFF"/>
                </a:solidFill>
              </a:rPr>
              <a:t>Workflows  enhanced at scale - immediate ROI </a:t>
            </a:r>
            <a:endParaRPr sz="900" b="1">
              <a:solidFill>
                <a:srgbClr val="FFFFFF"/>
              </a:solidFill>
            </a:endParaRPr>
          </a:p>
        </p:txBody>
      </p:sp>
      <p:cxnSp>
        <p:nvCxnSpPr>
          <p:cNvPr id="156" name="Google Shape;156;p20"/>
          <p:cNvCxnSpPr/>
          <p:nvPr/>
        </p:nvCxnSpPr>
        <p:spPr>
          <a:xfrm rot="10800000">
            <a:off x="1822005" y="2327127"/>
            <a:ext cx="308400" cy="3900"/>
          </a:xfrm>
          <a:prstGeom prst="straightConnector1">
            <a:avLst/>
          </a:prstGeom>
          <a:noFill/>
          <a:ln w="19050" cap="flat" cmpd="sng">
            <a:solidFill>
              <a:srgbClr val="FFFFFF"/>
            </a:solidFill>
            <a:prstDash val="dot"/>
            <a:round/>
            <a:headEnd type="none" w="med" len="med"/>
            <a:tailEnd type="none" w="med" len="med"/>
          </a:ln>
        </p:spPr>
      </p:cxnSp>
      <p:cxnSp>
        <p:nvCxnSpPr>
          <p:cNvPr id="157" name="Google Shape;157;p20"/>
          <p:cNvCxnSpPr/>
          <p:nvPr/>
        </p:nvCxnSpPr>
        <p:spPr>
          <a:xfrm rot="10800000">
            <a:off x="3143468" y="2327127"/>
            <a:ext cx="308400" cy="3900"/>
          </a:xfrm>
          <a:prstGeom prst="straightConnector1">
            <a:avLst/>
          </a:prstGeom>
          <a:noFill/>
          <a:ln w="19050" cap="flat" cmpd="sng">
            <a:solidFill>
              <a:srgbClr val="FFFFFF"/>
            </a:solidFill>
            <a:prstDash val="dot"/>
            <a:round/>
            <a:headEnd type="none" w="med" len="med"/>
            <a:tailEnd type="none" w="med" len="med"/>
          </a:ln>
        </p:spPr>
      </p:cxnSp>
      <p:cxnSp>
        <p:nvCxnSpPr>
          <p:cNvPr id="158" name="Google Shape;158;p20"/>
          <p:cNvCxnSpPr/>
          <p:nvPr/>
        </p:nvCxnSpPr>
        <p:spPr>
          <a:xfrm rot="10800000">
            <a:off x="4443530" y="2327127"/>
            <a:ext cx="308400" cy="3900"/>
          </a:xfrm>
          <a:prstGeom prst="straightConnector1">
            <a:avLst/>
          </a:prstGeom>
          <a:noFill/>
          <a:ln w="19050" cap="flat" cmpd="sng">
            <a:solidFill>
              <a:srgbClr val="FFFFFF"/>
            </a:solidFill>
            <a:prstDash val="dot"/>
            <a:round/>
            <a:headEnd type="none" w="med" len="med"/>
            <a:tailEnd type="none" w="med" len="med"/>
          </a:ln>
        </p:spPr>
      </p:cxnSp>
      <p:cxnSp>
        <p:nvCxnSpPr>
          <p:cNvPr id="159" name="Google Shape;159;p20"/>
          <p:cNvCxnSpPr/>
          <p:nvPr/>
        </p:nvCxnSpPr>
        <p:spPr>
          <a:xfrm rot="10800000">
            <a:off x="5705518" y="2327127"/>
            <a:ext cx="308400" cy="3900"/>
          </a:xfrm>
          <a:prstGeom prst="straightConnector1">
            <a:avLst/>
          </a:prstGeom>
          <a:noFill/>
          <a:ln w="19050" cap="flat" cmpd="sng">
            <a:solidFill>
              <a:srgbClr val="FFFFFF"/>
            </a:solidFill>
            <a:prstDash val="dot"/>
            <a:round/>
            <a:headEnd type="none" w="med" len="med"/>
            <a:tailEnd type="none" w="med" len="med"/>
          </a:ln>
        </p:spPr>
      </p:cxnSp>
      <p:cxnSp>
        <p:nvCxnSpPr>
          <p:cNvPr id="160" name="Google Shape;160;p20"/>
          <p:cNvCxnSpPr/>
          <p:nvPr/>
        </p:nvCxnSpPr>
        <p:spPr>
          <a:xfrm rot="10800000">
            <a:off x="6950768" y="2327127"/>
            <a:ext cx="308400" cy="3900"/>
          </a:xfrm>
          <a:prstGeom prst="straightConnector1">
            <a:avLst/>
          </a:prstGeom>
          <a:noFill/>
          <a:ln w="19050" cap="flat" cmpd="sng">
            <a:solidFill>
              <a:srgbClr val="FFFFFF"/>
            </a:solidFill>
            <a:prstDash val="dot"/>
            <a:round/>
            <a:headEnd type="none" w="med" len="med"/>
            <a:tailEnd type="none" w="med" len="med"/>
          </a:ln>
        </p:spPr>
      </p:cxnSp>
      <p:pic>
        <p:nvPicPr>
          <p:cNvPr id="161" name="Google Shape;161;p20"/>
          <p:cNvPicPr preferRelativeResize="0"/>
          <p:nvPr/>
        </p:nvPicPr>
        <p:blipFill>
          <a:blip r:embed="rId10">
            <a:alphaModFix/>
          </a:blip>
          <a:stretch>
            <a:fillRect/>
          </a:stretch>
        </p:blipFill>
        <p:spPr>
          <a:xfrm>
            <a:off x="7582475" y="2171925"/>
            <a:ext cx="308400" cy="308400"/>
          </a:xfrm>
          <a:prstGeom prst="rect">
            <a:avLst/>
          </a:prstGeom>
          <a:noFill/>
          <a:ln>
            <a:noFill/>
          </a:ln>
        </p:spPr>
      </p:pic>
      <p:pic>
        <p:nvPicPr>
          <p:cNvPr id="162" name="Google Shape;162;p20"/>
          <p:cNvPicPr preferRelativeResize="0"/>
          <p:nvPr/>
        </p:nvPicPr>
        <p:blipFill rotWithShape="1">
          <a:blip r:embed="rId4">
            <a:alphaModFix/>
          </a:blip>
          <a:srcRect t="55787"/>
          <a:stretch/>
        </p:blipFill>
        <p:spPr>
          <a:xfrm>
            <a:off x="7371475" y="205375"/>
            <a:ext cx="1150424" cy="1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1"/>
          <p:cNvPicPr preferRelativeResize="0"/>
          <p:nvPr/>
        </p:nvPicPr>
        <p:blipFill rotWithShape="1">
          <a:blip r:embed="rId3">
            <a:alphaModFix/>
          </a:blip>
          <a:srcRect l="6419" t="39293" b="18989"/>
          <a:stretch/>
        </p:blipFill>
        <p:spPr>
          <a:xfrm flipH="1">
            <a:off x="-8675" y="0"/>
            <a:ext cx="9161350" cy="2740401"/>
          </a:xfrm>
          <a:prstGeom prst="rect">
            <a:avLst/>
          </a:prstGeom>
          <a:noFill/>
          <a:ln>
            <a:noFill/>
          </a:ln>
        </p:spPr>
      </p:pic>
      <p:sp>
        <p:nvSpPr>
          <p:cNvPr id="168" name="Google Shape;168;p21"/>
          <p:cNvSpPr/>
          <p:nvPr/>
        </p:nvSpPr>
        <p:spPr>
          <a:xfrm>
            <a:off x="-8712" y="-50"/>
            <a:ext cx="9161400" cy="2740500"/>
          </a:xfrm>
          <a:prstGeom prst="rect">
            <a:avLst/>
          </a:prstGeom>
          <a:gradFill>
            <a:gsLst>
              <a:gs pos="0">
                <a:srgbClr val="000000">
                  <a:alpha val="20784"/>
                  <a:alpha val="31150"/>
                </a:srgbClr>
              </a:gs>
              <a:gs pos="100000">
                <a:srgbClr val="000000">
                  <a:alpha val="77647"/>
                  <a:alpha val="31150"/>
                </a:srgbClr>
              </a:gs>
            </a:gsLst>
            <a:lin ang="13524096" scaled="0"/>
          </a:gradFill>
          <a:ln>
            <a:noFill/>
          </a:ln>
        </p:spPr>
        <p:txBody>
          <a:bodyPr spcFirstLastPara="1" wrap="square" lIns="19050" tIns="19050" rIns="19050" bIns="19050" anchor="ctr" anchorCtr="0">
            <a:noAutofit/>
          </a:bodyPr>
          <a:lstStyle/>
          <a:p>
            <a:pPr marL="0" lvl="0" indent="0" algn="l" rtl="0">
              <a:lnSpc>
                <a:spcPct val="120000"/>
              </a:lnSpc>
              <a:spcBef>
                <a:spcPts val="0"/>
              </a:spcBef>
              <a:spcAft>
                <a:spcPts val="0"/>
              </a:spcAft>
              <a:buClr>
                <a:schemeClr val="dk1"/>
              </a:buClr>
              <a:buSzPts val="1100"/>
              <a:buFont typeface="Arial"/>
              <a:buNone/>
            </a:pPr>
            <a:endParaRPr sz="1900">
              <a:latin typeface="Helvetica Neue Light"/>
              <a:ea typeface="Helvetica Neue Light"/>
              <a:cs typeface="Helvetica Neue Light"/>
              <a:sym typeface="Helvetica Neue Light"/>
            </a:endParaRPr>
          </a:p>
        </p:txBody>
      </p:sp>
      <p:pic>
        <p:nvPicPr>
          <p:cNvPr id="169" name="Google Shape;169;p21"/>
          <p:cNvPicPr preferRelativeResize="0"/>
          <p:nvPr/>
        </p:nvPicPr>
        <p:blipFill rotWithShape="1">
          <a:blip r:embed="rId4">
            <a:alphaModFix/>
          </a:blip>
          <a:srcRect l="7614" r="31473" b="7364"/>
          <a:stretch/>
        </p:blipFill>
        <p:spPr>
          <a:xfrm>
            <a:off x="7196725" y="2105475"/>
            <a:ext cx="1327149" cy="1945650"/>
          </a:xfrm>
          <a:prstGeom prst="rect">
            <a:avLst/>
          </a:prstGeom>
          <a:noFill/>
          <a:ln>
            <a:noFill/>
          </a:ln>
        </p:spPr>
      </p:pic>
      <p:pic>
        <p:nvPicPr>
          <p:cNvPr id="170" name="Google Shape;170;p21"/>
          <p:cNvPicPr preferRelativeResize="0"/>
          <p:nvPr/>
        </p:nvPicPr>
        <p:blipFill rotWithShape="1">
          <a:blip r:embed="rId5">
            <a:alphaModFix/>
          </a:blip>
          <a:srcRect l="4499" t="10163" r="53724" b="20747"/>
          <a:stretch/>
        </p:blipFill>
        <p:spPr>
          <a:xfrm>
            <a:off x="618475" y="2105475"/>
            <a:ext cx="1316700" cy="1945649"/>
          </a:xfrm>
          <a:prstGeom prst="rect">
            <a:avLst/>
          </a:prstGeom>
          <a:noFill/>
          <a:ln>
            <a:noFill/>
          </a:ln>
        </p:spPr>
      </p:pic>
      <p:pic>
        <p:nvPicPr>
          <p:cNvPr id="171" name="Google Shape;171;p21"/>
          <p:cNvPicPr preferRelativeResize="0"/>
          <p:nvPr/>
        </p:nvPicPr>
        <p:blipFill rotWithShape="1">
          <a:blip r:embed="rId6">
            <a:alphaModFix/>
          </a:blip>
          <a:srcRect t="59" r="49992" b="59"/>
          <a:stretch/>
        </p:blipFill>
        <p:spPr>
          <a:xfrm>
            <a:off x="1936950" y="2105475"/>
            <a:ext cx="1318476" cy="1945649"/>
          </a:xfrm>
          <a:prstGeom prst="rect">
            <a:avLst/>
          </a:prstGeom>
          <a:noFill/>
          <a:ln>
            <a:noFill/>
          </a:ln>
        </p:spPr>
      </p:pic>
      <p:pic>
        <p:nvPicPr>
          <p:cNvPr id="172" name="Google Shape;172;p21"/>
          <p:cNvPicPr preferRelativeResize="0"/>
          <p:nvPr/>
        </p:nvPicPr>
        <p:blipFill rotWithShape="1">
          <a:blip r:embed="rId7">
            <a:alphaModFix/>
          </a:blip>
          <a:srcRect l="33628" t="12310" r="40784" b="31807"/>
          <a:stretch/>
        </p:blipFill>
        <p:spPr>
          <a:xfrm>
            <a:off x="3257050" y="2105475"/>
            <a:ext cx="1316701" cy="1945649"/>
          </a:xfrm>
          <a:prstGeom prst="rect">
            <a:avLst/>
          </a:prstGeom>
          <a:noFill/>
          <a:ln>
            <a:noFill/>
          </a:ln>
        </p:spPr>
      </p:pic>
      <p:sp>
        <p:nvSpPr>
          <p:cNvPr id="173" name="Google Shape;173;p21"/>
          <p:cNvSpPr/>
          <p:nvPr/>
        </p:nvSpPr>
        <p:spPr>
          <a:xfrm>
            <a:off x="620250" y="4051000"/>
            <a:ext cx="7903500" cy="4662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sp>
        <p:nvSpPr>
          <p:cNvPr id="174" name="Google Shape;174;p21"/>
          <p:cNvSpPr txBox="1"/>
          <p:nvPr/>
        </p:nvSpPr>
        <p:spPr>
          <a:xfrm>
            <a:off x="558475" y="4184575"/>
            <a:ext cx="12243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8"/>
              </a:rPr>
              <a:t>VIEW</a:t>
            </a:r>
            <a:endParaRPr sz="500">
              <a:solidFill>
                <a:srgbClr val="FFFFFF"/>
              </a:solidFill>
            </a:endParaRPr>
          </a:p>
        </p:txBody>
      </p:sp>
      <p:sp>
        <p:nvSpPr>
          <p:cNvPr id="175" name="Google Shape;175;p21"/>
          <p:cNvSpPr txBox="1"/>
          <p:nvPr/>
        </p:nvSpPr>
        <p:spPr>
          <a:xfrm>
            <a:off x="2145597" y="4184575"/>
            <a:ext cx="9555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9"/>
              </a:rPr>
              <a:t>VIEW</a:t>
            </a:r>
            <a:endParaRPr sz="500">
              <a:solidFill>
                <a:srgbClr val="FFFFFF"/>
              </a:solidFill>
            </a:endParaRPr>
          </a:p>
        </p:txBody>
      </p:sp>
      <p:sp>
        <p:nvSpPr>
          <p:cNvPr id="176" name="Google Shape;176;p21"/>
          <p:cNvSpPr txBox="1"/>
          <p:nvPr/>
        </p:nvSpPr>
        <p:spPr>
          <a:xfrm>
            <a:off x="3786825" y="4184575"/>
            <a:ext cx="6309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10"/>
              </a:rPr>
              <a:t>VIEW</a:t>
            </a:r>
            <a:endParaRPr sz="500">
              <a:solidFill>
                <a:srgbClr val="FFFFFF"/>
              </a:solidFill>
            </a:endParaRPr>
          </a:p>
        </p:txBody>
      </p:sp>
      <p:pic>
        <p:nvPicPr>
          <p:cNvPr id="177" name="Google Shape;177;p21"/>
          <p:cNvPicPr preferRelativeResize="0"/>
          <p:nvPr/>
        </p:nvPicPr>
        <p:blipFill rotWithShape="1">
          <a:blip r:embed="rId11">
            <a:alphaModFix/>
          </a:blip>
          <a:srcRect t="55787"/>
          <a:stretch/>
        </p:blipFill>
        <p:spPr>
          <a:xfrm>
            <a:off x="7371475" y="205375"/>
            <a:ext cx="1150424" cy="158000"/>
          </a:xfrm>
          <a:prstGeom prst="rect">
            <a:avLst/>
          </a:prstGeom>
          <a:noFill/>
          <a:ln>
            <a:noFill/>
          </a:ln>
        </p:spPr>
      </p:pic>
      <p:pic>
        <p:nvPicPr>
          <p:cNvPr id="178" name="Google Shape;178;p21"/>
          <p:cNvPicPr preferRelativeResize="0"/>
          <p:nvPr/>
        </p:nvPicPr>
        <p:blipFill rotWithShape="1">
          <a:blip r:embed="rId12">
            <a:alphaModFix/>
          </a:blip>
          <a:srcRect l="9888" r="23342"/>
          <a:stretch/>
        </p:blipFill>
        <p:spPr>
          <a:xfrm>
            <a:off x="4567723" y="2105475"/>
            <a:ext cx="1316699" cy="1945648"/>
          </a:xfrm>
          <a:prstGeom prst="rect">
            <a:avLst/>
          </a:prstGeom>
          <a:noFill/>
          <a:ln>
            <a:noFill/>
          </a:ln>
        </p:spPr>
      </p:pic>
      <p:pic>
        <p:nvPicPr>
          <p:cNvPr id="179" name="Google Shape;179;p21"/>
          <p:cNvPicPr preferRelativeResize="0"/>
          <p:nvPr/>
        </p:nvPicPr>
        <p:blipFill rotWithShape="1">
          <a:blip r:embed="rId13">
            <a:alphaModFix/>
          </a:blip>
          <a:srcRect l="28513" r="26718"/>
          <a:stretch/>
        </p:blipFill>
        <p:spPr>
          <a:xfrm>
            <a:off x="5884425" y="2105475"/>
            <a:ext cx="1318476" cy="1945650"/>
          </a:xfrm>
          <a:prstGeom prst="rect">
            <a:avLst/>
          </a:prstGeom>
          <a:noFill/>
          <a:ln>
            <a:noFill/>
          </a:ln>
        </p:spPr>
      </p:pic>
      <p:sp>
        <p:nvSpPr>
          <p:cNvPr id="180" name="Google Shape;180;p21"/>
          <p:cNvSpPr txBox="1"/>
          <p:nvPr/>
        </p:nvSpPr>
        <p:spPr>
          <a:xfrm>
            <a:off x="6112821" y="4184575"/>
            <a:ext cx="9126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14"/>
              </a:rPr>
              <a:t>VIEW</a:t>
            </a:r>
            <a:endParaRPr sz="500">
              <a:solidFill>
                <a:srgbClr val="FFFFFF"/>
              </a:solidFill>
            </a:endParaRPr>
          </a:p>
        </p:txBody>
      </p:sp>
      <p:sp>
        <p:nvSpPr>
          <p:cNvPr id="181" name="Google Shape;181;p21"/>
          <p:cNvSpPr txBox="1"/>
          <p:nvPr/>
        </p:nvSpPr>
        <p:spPr>
          <a:xfrm>
            <a:off x="4800525" y="4184575"/>
            <a:ext cx="9315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15"/>
              </a:rPr>
              <a:t>VIEW</a:t>
            </a:r>
            <a:endParaRPr sz="500">
              <a:solidFill>
                <a:srgbClr val="FFFFFF"/>
              </a:solidFill>
            </a:endParaRPr>
          </a:p>
        </p:txBody>
      </p:sp>
      <p:sp>
        <p:nvSpPr>
          <p:cNvPr id="182" name="Google Shape;182;p21"/>
          <p:cNvSpPr/>
          <p:nvPr/>
        </p:nvSpPr>
        <p:spPr>
          <a:xfrm>
            <a:off x="618475" y="2106175"/>
            <a:ext cx="7903500" cy="1945500"/>
          </a:xfrm>
          <a:prstGeom prst="rect">
            <a:avLst/>
          </a:prstGeom>
          <a:solidFill>
            <a:srgbClr val="000000">
              <a:alpha val="3402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sp>
        <p:nvSpPr>
          <p:cNvPr id="183" name="Google Shape;183;p21"/>
          <p:cNvSpPr txBox="1"/>
          <p:nvPr/>
        </p:nvSpPr>
        <p:spPr>
          <a:xfrm>
            <a:off x="782275" y="2903000"/>
            <a:ext cx="12939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360 PHOTOS</a:t>
            </a:r>
            <a:endParaRPr sz="1000">
              <a:solidFill>
                <a:srgbClr val="FFFFFF"/>
              </a:solidFill>
              <a:latin typeface="Roboto Light"/>
              <a:ea typeface="Roboto Light"/>
              <a:cs typeface="Roboto Light"/>
              <a:sym typeface="Roboto Light"/>
            </a:endParaRPr>
          </a:p>
        </p:txBody>
      </p:sp>
      <p:sp>
        <p:nvSpPr>
          <p:cNvPr id="184" name="Google Shape;184;p21"/>
          <p:cNvSpPr txBox="1"/>
          <p:nvPr/>
        </p:nvSpPr>
        <p:spPr>
          <a:xfrm>
            <a:off x="2101563" y="2905275"/>
            <a:ext cx="12939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IMAGE SERIES</a:t>
            </a:r>
            <a:endParaRPr sz="1000">
              <a:solidFill>
                <a:srgbClr val="FFFFFF"/>
              </a:solidFill>
              <a:latin typeface="Roboto Light"/>
              <a:ea typeface="Roboto Light"/>
              <a:cs typeface="Roboto Light"/>
              <a:sym typeface="Roboto Light"/>
            </a:endParaRPr>
          </a:p>
        </p:txBody>
      </p:sp>
      <p:sp>
        <p:nvSpPr>
          <p:cNvPr id="185" name="Google Shape;185;p21"/>
          <p:cNvSpPr txBox="1"/>
          <p:nvPr/>
        </p:nvSpPr>
        <p:spPr>
          <a:xfrm>
            <a:off x="3409475" y="2905275"/>
            <a:ext cx="12597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ORTHOMOSAICS / </a:t>
            </a:r>
            <a:endParaRPr sz="10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MAPS </a:t>
            </a:r>
            <a:endParaRPr sz="1000" b="1">
              <a:solidFill>
                <a:srgbClr val="FFFFFF"/>
              </a:solidFill>
              <a:latin typeface="Roboto Condensed"/>
              <a:ea typeface="Roboto Condensed"/>
              <a:cs typeface="Roboto Condensed"/>
              <a:sym typeface="Roboto Condensed"/>
            </a:endParaRPr>
          </a:p>
        </p:txBody>
      </p:sp>
      <p:pic>
        <p:nvPicPr>
          <p:cNvPr id="186" name="Google Shape;186;p21"/>
          <p:cNvPicPr preferRelativeResize="0"/>
          <p:nvPr/>
        </p:nvPicPr>
        <p:blipFill>
          <a:blip r:embed="rId16">
            <a:alphaModFix/>
          </a:blip>
          <a:stretch>
            <a:fillRect/>
          </a:stretch>
        </p:blipFill>
        <p:spPr>
          <a:xfrm>
            <a:off x="782275" y="2458350"/>
            <a:ext cx="254475" cy="254475"/>
          </a:xfrm>
          <a:prstGeom prst="rect">
            <a:avLst/>
          </a:prstGeom>
          <a:noFill/>
          <a:ln>
            <a:noFill/>
          </a:ln>
        </p:spPr>
      </p:pic>
      <p:pic>
        <p:nvPicPr>
          <p:cNvPr id="187" name="Google Shape;187;p21"/>
          <p:cNvPicPr preferRelativeResize="0"/>
          <p:nvPr/>
        </p:nvPicPr>
        <p:blipFill>
          <a:blip r:embed="rId17">
            <a:alphaModFix/>
          </a:blip>
          <a:stretch>
            <a:fillRect/>
          </a:stretch>
        </p:blipFill>
        <p:spPr>
          <a:xfrm>
            <a:off x="2101563" y="2460625"/>
            <a:ext cx="254475" cy="254475"/>
          </a:xfrm>
          <a:prstGeom prst="rect">
            <a:avLst/>
          </a:prstGeom>
          <a:noFill/>
          <a:ln>
            <a:noFill/>
          </a:ln>
        </p:spPr>
      </p:pic>
      <p:pic>
        <p:nvPicPr>
          <p:cNvPr id="188" name="Google Shape;188;p21"/>
          <p:cNvPicPr preferRelativeResize="0"/>
          <p:nvPr/>
        </p:nvPicPr>
        <p:blipFill>
          <a:blip r:embed="rId18">
            <a:alphaModFix/>
          </a:blip>
          <a:stretch>
            <a:fillRect/>
          </a:stretch>
        </p:blipFill>
        <p:spPr>
          <a:xfrm>
            <a:off x="3409475" y="2460625"/>
            <a:ext cx="254475" cy="254475"/>
          </a:xfrm>
          <a:prstGeom prst="rect">
            <a:avLst/>
          </a:prstGeom>
          <a:noFill/>
          <a:ln>
            <a:noFill/>
          </a:ln>
        </p:spPr>
      </p:pic>
      <p:sp>
        <p:nvSpPr>
          <p:cNvPr id="189" name="Google Shape;189;p21"/>
          <p:cNvSpPr txBox="1"/>
          <p:nvPr/>
        </p:nvSpPr>
        <p:spPr>
          <a:xfrm>
            <a:off x="4723150" y="2905275"/>
            <a:ext cx="12597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VIDEO</a:t>
            </a:r>
            <a:endParaRPr sz="1000">
              <a:solidFill>
                <a:srgbClr val="FFFFFF"/>
              </a:solidFill>
              <a:latin typeface="Roboto Light"/>
              <a:ea typeface="Roboto Light"/>
              <a:cs typeface="Roboto Light"/>
              <a:sym typeface="Roboto Light"/>
            </a:endParaRPr>
          </a:p>
        </p:txBody>
      </p:sp>
      <p:pic>
        <p:nvPicPr>
          <p:cNvPr id="190" name="Google Shape;190;p21"/>
          <p:cNvPicPr preferRelativeResize="0"/>
          <p:nvPr/>
        </p:nvPicPr>
        <p:blipFill rotWithShape="1">
          <a:blip r:embed="rId19">
            <a:alphaModFix/>
          </a:blip>
          <a:srcRect/>
          <a:stretch/>
        </p:blipFill>
        <p:spPr>
          <a:xfrm>
            <a:off x="4723150" y="2460625"/>
            <a:ext cx="254475" cy="254475"/>
          </a:xfrm>
          <a:prstGeom prst="rect">
            <a:avLst/>
          </a:prstGeom>
          <a:noFill/>
          <a:ln>
            <a:noFill/>
          </a:ln>
        </p:spPr>
      </p:pic>
      <p:sp>
        <p:nvSpPr>
          <p:cNvPr id="191" name="Google Shape;191;p21"/>
          <p:cNvSpPr txBox="1"/>
          <p:nvPr/>
        </p:nvSpPr>
        <p:spPr>
          <a:xfrm>
            <a:off x="6063125" y="2905275"/>
            <a:ext cx="12597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PRE / POST POUR / </a:t>
            </a:r>
            <a:endParaRPr sz="10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ROOF INSPECTION </a:t>
            </a:r>
            <a:endParaRPr sz="1000" b="1">
              <a:solidFill>
                <a:srgbClr val="FFFFFF"/>
              </a:solidFill>
              <a:latin typeface="Roboto Condensed"/>
              <a:ea typeface="Roboto Condensed"/>
              <a:cs typeface="Roboto Condensed"/>
              <a:sym typeface="Roboto Condensed"/>
            </a:endParaRPr>
          </a:p>
        </p:txBody>
      </p:sp>
      <p:pic>
        <p:nvPicPr>
          <p:cNvPr id="192" name="Google Shape;192;p21"/>
          <p:cNvPicPr preferRelativeResize="0"/>
          <p:nvPr/>
        </p:nvPicPr>
        <p:blipFill rotWithShape="1">
          <a:blip r:embed="rId20">
            <a:alphaModFix/>
          </a:blip>
          <a:srcRect/>
          <a:stretch/>
        </p:blipFill>
        <p:spPr>
          <a:xfrm>
            <a:off x="6063125" y="2460625"/>
            <a:ext cx="254475" cy="254475"/>
          </a:xfrm>
          <a:prstGeom prst="rect">
            <a:avLst/>
          </a:prstGeom>
          <a:noFill/>
          <a:ln>
            <a:noFill/>
          </a:ln>
        </p:spPr>
      </p:pic>
      <p:pic>
        <p:nvPicPr>
          <p:cNvPr id="193" name="Google Shape;193;p21"/>
          <p:cNvPicPr preferRelativeResize="0"/>
          <p:nvPr/>
        </p:nvPicPr>
        <p:blipFill>
          <a:blip r:embed="rId17">
            <a:alphaModFix/>
          </a:blip>
          <a:stretch>
            <a:fillRect/>
          </a:stretch>
        </p:blipFill>
        <p:spPr>
          <a:xfrm rot="-5400000">
            <a:off x="7399025" y="2460613"/>
            <a:ext cx="254475" cy="254475"/>
          </a:xfrm>
          <a:prstGeom prst="rect">
            <a:avLst/>
          </a:prstGeom>
          <a:noFill/>
          <a:ln>
            <a:noFill/>
          </a:ln>
        </p:spPr>
      </p:pic>
      <p:sp>
        <p:nvSpPr>
          <p:cNvPr id="194" name="Google Shape;194;p21"/>
          <p:cNvSpPr txBox="1"/>
          <p:nvPr/>
        </p:nvSpPr>
        <p:spPr>
          <a:xfrm>
            <a:off x="7349125" y="2903000"/>
            <a:ext cx="12597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FACADE / ENVELOPE</a:t>
            </a:r>
            <a:br>
              <a:rPr lang="en" sz="1000" b="1">
                <a:solidFill>
                  <a:srgbClr val="FFFFFF"/>
                </a:solidFill>
                <a:latin typeface="Roboto Condensed"/>
                <a:ea typeface="Roboto Condensed"/>
                <a:cs typeface="Roboto Condensed"/>
                <a:sym typeface="Roboto Condensed"/>
              </a:rPr>
            </a:br>
            <a:r>
              <a:rPr lang="en" sz="1000" b="1">
                <a:solidFill>
                  <a:srgbClr val="FFFFFF"/>
                </a:solidFill>
                <a:latin typeface="Roboto Condensed"/>
                <a:ea typeface="Roboto Condensed"/>
                <a:cs typeface="Roboto Condensed"/>
                <a:sym typeface="Roboto Condensed"/>
              </a:rPr>
              <a:t>INSPECTION</a:t>
            </a:r>
            <a:endParaRPr sz="1000" b="1">
              <a:solidFill>
                <a:srgbClr val="FFFFFF"/>
              </a:solidFill>
              <a:latin typeface="Roboto Condensed"/>
              <a:ea typeface="Roboto Condensed"/>
              <a:cs typeface="Roboto Condensed"/>
              <a:sym typeface="Roboto Condensed"/>
            </a:endParaRPr>
          </a:p>
        </p:txBody>
      </p:sp>
      <p:sp>
        <p:nvSpPr>
          <p:cNvPr id="195" name="Google Shape;195;p21"/>
          <p:cNvSpPr txBox="1"/>
          <p:nvPr/>
        </p:nvSpPr>
        <p:spPr>
          <a:xfrm>
            <a:off x="7458871" y="4184575"/>
            <a:ext cx="912600" cy="285900"/>
          </a:xfrm>
          <a:prstGeom prst="rect">
            <a:avLst/>
          </a:prstGeom>
          <a:noFill/>
          <a:ln>
            <a:noFill/>
          </a:ln>
        </p:spPr>
        <p:txBody>
          <a:bodyPr spcFirstLastPara="1" wrap="square" lIns="19050" tIns="19050" rIns="19050" bIns="19050" anchor="t" anchorCtr="0">
            <a:noAutofit/>
          </a:bodyPr>
          <a:lstStyle/>
          <a:p>
            <a:pPr marL="0" lvl="0" indent="0" algn="r" rtl="0">
              <a:lnSpc>
                <a:spcPct val="120000"/>
              </a:lnSpc>
              <a:spcBef>
                <a:spcPts val="0"/>
              </a:spcBef>
              <a:spcAft>
                <a:spcPts val="0"/>
              </a:spcAft>
              <a:buClr>
                <a:schemeClr val="dk1"/>
              </a:buClr>
              <a:buSzPts val="1100"/>
              <a:buFont typeface="Arial"/>
              <a:buNone/>
            </a:pPr>
            <a:r>
              <a:rPr lang="en" sz="1000" b="1">
                <a:solidFill>
                  <a:srgbClr val="FFFFFF"/>
                </a:solidFill>
                <a:uFill>
                  <a:noFill/>
                </a:uFill>
                <a:latin typeface="Roboto Condensed"/>
                <a:ea typeface="Roboto Condensed"/>
                <a:cs typeface="Roboto Condensed"/>
                <a:sym typeface="Roboto Condensed"/>
                <a:hlinkClick r:id="rId21"/>
              </a:rPr>
              <a:t>VIEW</a:t>
            </a:r>
            <a:endParaRPr sz="500">
              <a:solidFill>
                <a:srgbClr val="FFFFFF"/>
              </a:solidFill>
            </a:endParaRPr>
          </a:p>
        </p:txBody>
      </p:sp>
      <p:sp>
        <p:nvSpPr>
          <p:cNvPr id="196" name="Google Shape;196;p21"/>
          <p:cNvSpPr txBox="1"/>
          <p:nvPr/>
        </p:nvSpPr>
        <p:spPr>
          <a:xfrm>
            <a:off x="586975" y="626573"/>
            <a:ext cx="8249400" cy="6279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b="1">
                <a:solidFill>
                  <a:srgbClr val="BD3227"/>
                </a:solidFill>
                <a:latin typeface="Roboto Condensed"/>
                <a:ea typeface="Roboto Condensed"/>
                <a:cs typeface="Roboto Condensed"/>
                <a:sym typeface="Roboto Condensed"/>
              </a:rPr>
              <a:t>ASSET TYPES </a:t>
            </a:r>
            <a:endParaRPr sz="1000" b="1">
              <a:solidFill>
                <a:srgbClr val="BD3227"/>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chemeClr val="dk1"/>
              </a:buClr>
              <a:buSzPts val="1100"/>
              <a:buFont typeface="Arial"/>
              <a:buNone/>
            </a:pPr>
            <a:r>
              <a:rPr lang="en" sz="2400" b="1">
                <a:solidFill>
                  <a:srgbClr val="FFFFFF"/>
                </a:solidFill>
                <a:latin typeface="Roboto Condensed"/>
                <a:ea typeface="Roboto Condensed"/>
                <a:cs typeface="Roboto Condensed"/>
                <a:sym typeface="Roboto Condensed"/>
              </a:rPr>
              <a:t>THE BROAD SPECTRUM OF DATA CAPTURE  - </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chemeClr val="dk1"/>
              </a:buClr>
              <a:buSzPts val="1100"/>
              <a:buFont typeface="Arial"/>
              <a:buNone/>
            </a:pPr>
            <a:r>
              <a:rPr lang="en" sz="2400" b="1">
                <a:solidFill>
                  <a:srgbClr val="FFFFFF"/>
                </a:solidFill>
                <a:latin typeface="Roboto Condensed"/>
                <a:ea typeface="Roboto Condensed"/>
                <a:cs typeface="Roboto Condensed"/>
                <a:sym typeface="Roboto Condensed"/>
              </a:rPr>
              <a:t>FROM A SINGLE DRONE MISSION</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chemeClr val="dk1"/>
              </a:buClr>
              <a:buSzPts val="1100"/>
              <a:buFont typeface="Arial"/>
              <a:buNone/>
            </a:pP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2"/>
          <p:cNvSpPr/>
          <p:nvPr/>
        </p:nvSpPr>
        <p:spPr>
          <a:xfrm>
            <a:off x="6891049" y="2547361"/>
            <a:ext cx="2253000" cy="22530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57BA1"/>
              </a:buClr>
              <a:buSzPts val="1900"/>
              <a:buFont typeface="Helvetica Neue Light"/>
              <a:buNone/>
            </a:pPr>
            <a:endParaRPr sz="1900">
              <a:latin typeface="Helvetica Neue Light"/>
              <a:ea typeface="Helvetica Neue Light"/>
              <a:cs typeface="Helvetica Neue Light"/>
              <a:sym typeface="Helvetica Neue Light"/>
            </a:endParaRPr>
          </a:p>
        </p:txBody>
      </p:sp>
      <p:sp>
        <p:nvSpPr>
          <p:cNvPr id="202" name="Google Shape;202;p22"/>
          <p:cNvSpPr/>
          <p:nvPr/>
        </p:nvSpPr>
        <p:spPr>
          <a:xfrm>
            <a:off x="25450" y="27950"/>
            <a:ext cx="9084600" cy="5056200"/>
          </a:xfrm>
          <a:prstGeom prst="rect">
            <a:avLst/>
          </a:prstGeom>
          <a:solidFill>
            <a:srgbClr val="1F1C29"/>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557BA1"/>
              </a:buClr>
              <a:buSzPts val="1900"/>
              <a:buFont typeface="Helvetica Neue Light"/>
              <a:buNone/>
            </a:pPr>
            <a:endParaRPr sz="1900">
              <a:latin typeface="Helvetica Neue Light"/>
              <a:ea typeface="Helvetica Neue Light"/>
              <a:cs typeface="Helvetica Neue Light"/>
              <a:sym typeface="Helvetica Neue Light"/>
            </a:endParaRPr>
          </a:p>
        </p:txBody>
      </p:sp>
      <p:sp>
        <p:nvSpPr>
          <p:cNvPr id="203" name="Google Shape;203;p22"/>
          <p:cNvSpPr/>
          <p:nvPr/>
        </p:nvSpPr>
        <p:spPr>
          <a:xfrm>
            <a:off x="2313982" y="2547361"/>
            <a:ext cx="2253000" cy="2253000"/>
          </a:xfrm>
          <a:prstGeom prst="rect">
            <a:avLst/>
          </a:prstGeom>
          <a:solidFill>
            <a:srgbClr val="85200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pic>
        <p:nvPicPr>
          <p:cNvPr id="204" name="Google Shape;204;p22"/>
          <p:cNvPicPr preferRelativeResize="0">
            <a:picLocks noGrp="1"/>
          </p:cNvPicPr>
          <p:nvPr>
            <p:ph type="pic" idx="2"/>
          </p:nvPr>
        </p:nvPicPr>
        <p:blipFill rotWithShape="1">
          <a:blip r:embed="rId3">
            <a:alphaModFix/>
          </a:blip>
          <a:srcRect l="24888" t="17143" r="28504"/>
          <a:stretch/>
        </p:blipFill>
        <p:spPr>
          <a:xfrm>
            <a:off x="25447" y="2547361"/>
            <a:ext cx="2253000" cy="2253000"/>
          </a:xfrm>
          <a:prstGeom prst="rect">
            <a:avLst/>
          </a:prstGeom>
          <a:noFill/>
          <a:ln>
            <a:noFill/>
          </a:ln>
        </p:spPr>
      </p:pic>
      <p:pic>
        <p:nvPicPr>
          <p:cNvPr id="205" name="Google Shape;205;p22"/>
          <p:cNvPicPr preferRelativeResize="0">
            <a:picLocks noGrp="1"/>
          </p:cNvPicPr>
          <p:nvPr>
            <p:ph type="pic" idx="3"/>
          </p:nvPr>
        </p:nvPicPr>
        <p:blipFill rotWithShape="1">
          <a:blip r:embed="rId4">
            <a:alphaModFix/>
          </a:blip>
          <a:srcRect l="17375" r="17375"/>
          <a:stretch/>
        </p:blipFill>
        <p:spPr>
          <a:xfrm>
            <a:off x="6891049" y="261562"/>
            <a:ext cx="2253000" cy="2253000"/>
          </a:xfrm>
          <a:prstGeom prst="rect">
            <a:avLst/>
          </a:prstGeom>
          <a:noFill/>
          <a:ln>
            <a:noFill/>
          </a:ln>
        </p:spPr>
      </p:pic>
      <p:pic>
        <p:nvPicPr>
          <p:cNvPr id="206" name="Google Shape;206;p22"/>
          <p:cNvPicPr preferRelativeResize="0">
            <a:picLocks noGrp="1"/>
          </p:cNvPicPr>
          <p:nvPr>
            <p:ph type="pic" idx="4"/>
          </p:nvPr>
        </p:nvPicPr>
        <p:blipFill rotWithShape="1">
          <a:blip r:embed="rId5">
            <a:alphaModFix/>
          </a:blip>
          <a:srcRect l="16627" r="16621"/>
          <a:stretch/>
        </p:blipFill>
        <p:spPr>
          <a:xfrm>
            <a:off x="4602515" y="2547361"/>
            <a:ext cx="2253000" cy="2253000"/>
          </a:xfrm>
          <a:prstGeom prst="rect">
            <a:avLst/>
          </a:prstGeom>
          <a:noFill/>
          <a:ln>
            <a:noFill/>
          </a:ln>
        </p:spPr>
      </p:pic>
      <p:sp>
        <p:nvSpPr>
          <p:cNvPr id="207" name="Google Shape;207;p22"/>
          <p:cNvSpPr/>
          <p:nvPr/>
        </p:nvSpPr>
        <p:spPr>
          <a:xfrm>
            <a:off x="4602515" y="261562"/>
            <a:ext cx="2253000" cy="2253000"/>
          </a:xfrm>
          <a:prstGeom prst="rect">
            <a:avLst/>
          </a:prstGeom>
          <a:solidFill>
            <a:srgbClr val="BD3227"/>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b="0" i="0" u="none" strike="noStrike" cap="none">
              <a:solidFill>
                <a:srgbClr val="000000"/>
              </a:solidFill>
              <a:latin typeface="Helvetica Neue Light"/>
              <a:ea typeface="Helvetica Neue Light"/>
              <a:cs typeface="Helvetica Neue Light"/>
              <a:sym typeface="Helvetica Neue Light"/>
            </a:endParaRPr>
          </a:p>
        </p:txBody>
      </p:sp>
      <p:sp>
        <p:nvSpPr>
          <p:cNvPr id="208" name="Google Shape;208;p22"/>
          <p:cNvSpPr/>
          <p:nvPr/>
        </p:nvSpPr>
        <p:spPr>
          <a:xfrm>
            <a:off x="6888434" y="2547187"/>
            <a:ext cx="2253000" cy="2253000"/>
          </a:xfrm>
          <a:prstGeom prst="rect">
            <a:avLst/>
          </a:prstGeom>
          <a:solidFill>
            <a:srgbClr val="BD3227"/>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b="0" i="0" u="none" strike="noStrike" cap="none">
              <a:solidFill>
                <a:srgbClr val="000000"/>
              </a:solidFill>
              <a:latin typeface="Helvetica Neue Light"/>
              <a:ea typeface="Helvetica Neue Light"/>
              <a:cs typeface="Helvetica Neue Light"/>
              <a:sym typeface="Helvetica Neue Light"/>
            </a:endParaRPr>
          </a:p>
        </p:txBody>
      </p:sp>
      <p:sp>
        <p:nvSpPr>
          <p:cNvPr id="209" name="Google Shape;209;p22"/>
          <p:cNvSpPr txBox="1"/>
          <p:nvPr/>
        </p:nvSpPr>
        <p:spPr>
          <a:xfrm>
            <a:off x="4739893" y="631136"/>
            <a:ext cx="1977900" cy="1513500"/>
          </a:xfrm>
          <a:prstGeom prst="rect">
            <a:avLst/>
          </a:prstGeom>
          <a:noFill/>
          <a:ln>
            <a:noFill/>
          </a:ln>
        </p:spPr>
        <p:txBody>
          <a:bodyPr spcFirstLastPara="1" wrap="square" lIns="19050" tIns="19050" rIns="19050" bIns="19050" anchor="ctr" anchorCtr="0">
            <a:noAutofit/>
          </a:bodyPr>
          <a:lstStyle/>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PROGRESS MONITORING</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&amp; PROJECT UPDATES</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Receive regularly scheduled </a:t>
            </a:r>
            <a:endParaRPr sz="800">
              <a:solidFill>
                <a:srgbClr val="F3F3F3"/>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progress updates from many </a:t>
            </a:r>
            <a:endParaRPr sz="800">
              <a:solidFill>
                <a:srgbClr val="F3F3F3"/>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angles and perspectives. </a:t>
            </a:r>
            <a:endParaRPr sz="800">
              <a:solidFill>
                <a:srgbClr val="F3F3F3"/>
              </a:solidFill>
              <a:latin typeface="Roboto Light"/>
              <a:ea typeface="Roboto Light"/>
              <a:cs typeface="Roboto Light"/>
              <a:sym typeface="Roboto Light"/>
            </a:endParaRPr>
          </a:p>
        </p:txBody>
      </p:sp>
      <p:sp>
        <p:nvSpPr>
          <p:cNvPr id="210" name="Google Shape;210;p22"/>
          <p:cNvSpPr txBox="1"/>
          <p:nvPr/>
        </p:nvSpPr>
        <p:spPr>
          <a:xfrm>
            <a:off x="7028427" y="2916935"/>
            <a:ext cx="1977900" cy="1513500"/>
          </a:xfrm>
          <a:prstGeom prst="rect">
            <a:avLst/>
          </a:prstGeom>
          <a:noFill/>
          <a:ln>
            <a:noFill/>
          </a:ln>
        </p:spPr>
        <p:txBody>
          <a:bodyPr spcFirstLastPara="1" wrap="square" lIns="19050" tIns="19050" rIns="19050" bIns="19050" anchor="ctr" anchorCtr="0">
            <a:noAutofit/>
          </a:bodyPr>
          <a:lstStyle/>
          <a:p>
            <a:pPr marL="0" marR="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MATERIALS &amp; ASSET</a:t>
            </a:r>
            <a:endParaRPr sz="1000" b="1">
              <a:solidFill>
                <a:srgbClr val="FFFFFF"/>
              </a:solidFill>
              <a:latin typeface="Roboto Condensed"/>
              <a:ea typeface="Roboto Condensed"/>
              <a:cs typeface="Roboto Condensed"/>
              <a:sym typeface="Roboto Condensed"/>
            </a:endParaRPr>
          </a:p>
          <a:p>
            <a:pPr marL="0" marR="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MANAGEMENT</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chemeClr val="lt1"/>
                </a:solidFill>
                <a:latin typeface="Roboto Light"/>
                <a:ea typeface="Roboto Light"/>
                <a:cs typeface="Roboto Light"/>
                <a:sym typeface="Roboto Light"/>
              </a:rPr>
              <a:t>Quickly locate assets, verify inventories and place materials before they arrive on site.</a:t>
            </a:r>
            <a:endParaRPr sz="800">
              <a:solidFill>
                <a:schemeClr val="lt1"/>
              </a:solidFill>
              <a:latin typeface="Roboto Light"/>
              <a:ea typeface="Roboto Light"/>
              <a:cs typeface="Roboto Light"/>
              <a:sym typeface="Roboto Light"/>
            </a:endParaRPr>
          </a:p>
        </p:txBody>
      </p:sp>
      <p:sp>
        <p:nvSpPr>
          <p:cNvPr id="211" name="Google Shape;211;p22"/>
          <p:cNvSpPr txBox="1"/>
          <p:nvPr/>
        </p:nvSpPr>
        <p:spPr>
          <a:xfrm>
            <a:off x="2451359" y="2928650"/>
            <a:ext cx="1977900" cy="1513500"/>
          </a:xfrm>
          <a:prstGeom prst="rect">
            <a:avLst/>
          </a:prstGeom>
          <a:noFill/>
          <a:ln>
            <a:noFill/>
          </a:ln>
        </p:spPr>
        <p:txBody>
          <a:bodyPr spcFirstLastPara="1" wrap="square" lIns="19050" tIns="19050" rIns="19050" bIns="19050" anchor="ctr" anchorCtr="0">
            <a:noAutofit/>
          </a:bodyPr>
          <a:lstStyle/>
          <a:p>
            <a:pPr marL="0" lvl="0" indent="457200" algn="l"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INSPECTION</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&amp; QUALITY CONTROL</a:t>
            </a:r>
            <a:endParaRPr sz="1900" i="0" u="none" strike="noStrike" cap="none">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chemeClr val="lt1"/>
                </a:solidFill>
                <a:latin typeface="Roboto Light"/>
                <a:ea typeface="Roboto Light"/>
                <a:cs typeface="Roboto Light"/>
                <a:sym typeface="Roboto Light"/>
              </a:rPr>
              <a:t>Conduct site, facade, and roof analysis, and inspection from anywhere - reduce risk and improve efficiency and productivity. </a:t>
            </a:r>
            <a:endParaRPr sz="800">
              <a:solidFill>
                <a:schemeClr val="lt1"/>
              </a:solidFill>
              <a:latin typeface="Roboto Light"/>
              <a:ea typeface="Roboto Light"/>
              <a:cs typeface="Roboto Light"/>
              <a:sym typeface="Roboto Light"/>
            </a:endParaRPr>
          </a:p>
        </p:txBody>
      </p:sp>
      <p:sp>
        <p:nvSpPr>
          <p:cNvPr id="212" name="Google Shape;212;p22"/>
          <p:cNvSpPr/>
          <p:nvPr/>
        </p:nvSpPr>
        <p:spPr>
          <a:xfrm>
            <a:off x="25459" y="2547232"/>
            <a:ext cx="2253000" cy="2253000"/>
          </a:xfrm>
          <a:prstGeom prst="rect">
            <a:avLst/>
          </a:prstGeom>
          <a:solidFill>
            <a:srgbClr val="222328">
              <a:alpha val="6980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sp>
        <p:nvSpPr>
          <p:cNvPr id="213" name="Google Shape;213;p22"/>
          <p:cNvSpPr/>
          <p:nvPr/>
        </p:nvSpPr>
        <p:spPr>
          <a:xfrm>
            <a:off x="6891100" y="261675"/>
            <a:ext cx="2253000" cy="2253000"/>
          </a:xfrm>
          <a:prstGeom prst="rect">
            <a:avLst/>
          </a:prstGeom>
          <a:solidFill>
            <a:srgbClr val="222328">
              <a:alpha val="6980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sp>
        <p:nvSpPr>
          <p:cNvPr id="214" name="Google Shape;214;p22"/>
          <p:cNvSpPr/>
          <p:nvPr/>
        </p:nvSpPr>
        <p:spPr>
          <a:xfrm>
            <a:off x="4602512" y="2547232"/>
            <a:ext cx="2253000" cy="2253000"/>
          </a:xfrm>
          <a:prstGeom prst="rect">
            <a:avLst/>
          </a:prstGeom>
          <a:solidFill>
            <a:srgbClr val="222328">
              <a:alpha val="6980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900"/>
              <a:buFont typeface="Helvetica Neue Light"/>
              <a:buNone/>
            </a:pPr>
            <a:endParaRPr sz="1900">
              <a:latin typeface="Helvetica Neue Light"/>
              <a:ea typeface="Helvetica Neue Light"/>
              <a:cs typeface="Helvetica Neue Light"/>
              <a:sym typeface="Helvetica Neue Light"/>
            </a:endParaRPr>
          </a:p>
        </p:txBody>
      </p:sp>
      <p:sp>
        <p:nvSpPr>
          <p:cNvPr id="215" name="Google Shape;215;p22"/>
          <p:cNvSpPr txBox="1"/>
          <p:nvPr/>
        </p:nvSpPr>
        <p:spPr>
          <a:xfrm>
            <a:off x="4739893" y="2916949"/>
            <a:ext cx="1991100" cy="1513500"/>
          </a:xfrm>
          <a:prstGeom prst="rect">
            <a:avLst/>
          </a:prstGeom>
          <a:noFill/>
          <a:ln>
            <a:noFill/>
          </a:ln>
        </p:spPr>
        <p:txBody>
          <a:bodyPr spcFirstLastPara="1" wrap="square" lIns="19050" tIns="19050" rIns="19050" bIns="19050" anchor="ctr" anchorCtr="0">
            <a:noAutofit/>
          </a:bodyPr>
          <a:lstStyle/>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REWORK</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MINIMIZATION</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chemeClr val="lt1"/>
                </a:solidFill>
                <a:latin typeface="Roboto Light"/>
                <a:ea typeface="Roboto Light"/>
                <a:cs typeface="Roboto Light"/>
                <a:sym typeface="Roboto Light"/>
              </a:rPr>
              <a:t>Forecast problems, streamline checklists, gain accountability, and identify escalating mistakes.</a:t>
            </a:r>
            <a:endParaRPr sz="900">
              <a:solidFill>
                <a:srgbClr val="F3F3F3"/>
              </a:solidFill>
              <a:latin typeface="Roboto Light"/>
              <a:ea typeface="Roboto Light"/>
              <a:cs typeface="Roboto Light"/>
              <a:sym typeface="Roboto Light"/>
            </a:endParaRPr>
          </a:p>
        </p:txBody>
      </p:sp>
      <p:sp>
        <p:nvSpPr>
          <p:cNvPr id="216" name="Google Shape;216;p22"/>
          <p:cNvSpPr txBox="1"/>
          <p:nvPr/>
        </p:nvSpPr>
        <p:spPr>
          <a:xfrm>
            <a:off x="162836" y="2916935"/>
            <a:ext cx="1977900" cy="1513500"/>
          </a:xfrm>
          <a:prstGeom prst="rect">
            <a:avLst/>
          </a:prstGeom>
          <a:noFill/>
          <a:ln>
            <a:noFill/>
          </a:ln>
        </p:spPr>
        <p:txBody>
          <a:bodyPr spcFirstLastPara="1" wrap="square" lIns="19050" tIns="19050" rIns="19050" bIns="19050" anchor="ctr" anchorCtr="0">
            <a:noAutofit/>
          </a:bodyPr>
          <a:lstStyle/>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SITE DOCUMENTATION</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&amp; RISK MITIGATION</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chemeClr val="lt1"/>
                </a:solidFill>
                <a:latin typeface="Roboto Light"/>
                <a:ea typeface="Roboto Light"/>
                <a:cs typeface="Roboto Light"/>
                <a:sym typeface="Roboto Light"/>
              </a:rPr>
              <a:t>Collect a repository of visual project data to resolves disputes, claims, and streamline litigation.</a:t>
            </a:r>
            <a:endParaRPr sz="800">
              <a:solidFill>
                <a:srgbClr val="F3F3F3"/>
              </a:solidFill>
              <a:latin typeface="Roboto Light"/>
              <a:ea typeface="Roboto Light"/>
              <a:cs typeface="Roboto Light"/>
              <a:sym typeface="Roboto Light"/>
            </a:endParaRPr>
          </a:p>
        </p:txBody>
      </p:sp>
      <p:sp>
        <p:nvSpPr>
          <p:cNvPr id="217" name="Google Shape;217;p22"/>
          <p:cNvSpPr txBox="1"/>
          <p:nvPr/>
        </p:nvSpPr>
        <p:spPr>
          <a:xfrm>
            <a:off x="7028438" y="719067"/>
            <a:ext cx="1977900" cy="1513500"/>
          </a:xfrm>
          <a:prstGeom prst="rect">
            <a:avLst/>
          </a:prstGeom>
          <a:noFill/>
          <a:ln>
            <a:noFill/>
          </a:ln>
        </p:spPr>
        <p:txBody>
          <a:bodyPr spcFirstLastPara="1" wrap="square" lIns="19050" tIns="19050" rIns="19050" bIns="19050" anchor="ctr" anchorCtr="0">
            <a:noAutofit/>
          </a:bodyPr>
          <a:lstStyle/>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IMPROVED COLLABORATION</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rgbClr val="7E8890"/>
              </a:buClr>
              <a:buSzPts val="900"/>
              <a:buFont typeface="Roboto Light"/>
              <a:buNone/>
            </a:pPr>
            <a:r>
              <a:rPr lang="en" sz="1000" b="1">
                <a:solidFill>
                  <a:srgbClr val="FFFFFF"/>
                </a:solidFill>
                <a:latin typeface="Roboto Condensed"/>
                <a:ea typeface="Roboto Condensed"/>
                <a:cs typeface="Roboto Condensed"/>
                <a:sym typeface="Roboto Condensed"/>
              </a:rPr>
              <a:t>&amp; REPORTING</a:t>
            </a:r>
            <a:endParaRPr sz="1000" b="1">
              <a:solidFill>
                <a:srgbClr val="FFFFFF"/>
              </a:solidFill>
              <a:latin typeface="Roboto Condensed"/>
              <a:ea typeface="Roboto Condensed"/>
              <a:cs typeface="Roboto Condensed"/>
              <a:sym typeface="Roboto Condensed"/>
            </a:endParaRPr>
          </a:p>
          <a:p>
            <a:pPr marL="0" lvl="0" indent="0" algn="ctr" rtl="0">
              <a:lnSpc>
                <a:spcPct val="120000"/>
              </a:lnSpc>
              <a:spcBef>
                <a:spcPts val="0"/>
              </a:spcBef>
              <a:spcAft>
                <a:spcPts val="0"/>
              </a:spcAft>
              <a:buClr>
                <a:schemeClr val="dk1"/>
              </a:buClr>
              <a:buSzPts val="400"/>
              <a:buFont typeface="Arial"/>
              <a:buNone/>
            </a:pPr>
            <a:endParaRPr sz="900">
              <a:solidFill>
                <a:srgbClr val="FFFFFF"/>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Create a single source of visual</a:t>
            </a:r>
            <a:endParaRPr sz="800">
              <a:solidFill>
                <a:srgbClr val="F3F3F3"/>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truth that displays past and</a:t>
            </a:r>
            <a:endParaRPr sz="800">
              <a:solidFill>
                <a:srgbClr val="F3F3F3"/>
              </a:solidFill>
              <a:latin typeface="Roboto Light"/>
              <a:ea typeface="Roboto Light"/>
              <a:cs typeface="Roboto Light"/>
              <a:sym typeface="Roboto Light"/>
            </a:endParaRPr>
          </a:p>
          <a:p>
            <a:pPr marL="0" lvl="0" indent="0" algn="ctr" rtl="0">
              <a:lnSpc>
                <a:spcPct val="120000"/>
              </a:lnSpc>
              <a:spcBef>
                <a:spcPts val="0"/>
              </a:spcBef>
              <a:spcAft>
                <a:spcPts val="0"/>
              </a:spcAft>
              <a:buClr>
                <a:schemeClr val="dk1"/>
              </a:buClr>
              <a:buSzPts val="400"/>
              <a:buFont typeface="Arial"/>
              <a:buNone/>
            </a:pPr>
            <a:r>
              <a:rPr lang="en" sz="800">
                <a:solidFill>
                  <a:srgbClr val="F3F3F3"/>
                </a:solidFill>
                <a:latin typeface="Roboto Light"/>
                <a:ea typeface="Roboto Light"/>
                <a:cs typeface="Roboto Light"/>
                <a:sym typeface="Roboto Light"/>
              </a:rPr>
              <a:t>present site changes and allows teams to be well informed. </a:t>
            </a:r>
            <a:endParaRPr sz="800">
              <a:solidFill>
                <a:srgbClr val="F3F3F3"/>
              </a:solidFill>
              <a:latin typeface="Roboto Light"/>
              <a:ea typeface="Roboto Light"/>
              <a:cs typeface="Roboto Light"/>
              <a:sym typeface="Roboto Light"/>
            </a:endParaRPr>
          </a:p>
        </p:txBody>
      </p:sp>
      <p:sp>
        <p:nvSpPr>
          <p:cNvPr id="218" name="Google Shape;218;p22"/>
          <p:cNvSpPr txBox="1"/>
          <p:nvPr/>
        </p:nvSpPr>
        <p:spPr>
          <a:xfrm>
            <a:off x="368523" y="511997"/>
            <a:ext cx="4016400" cy="1683600"/>
          </a:xfrm>
          <a:prstGeom prst="rect">
            <a:avLst/>
          </a:prstGeom>
          <a:noFill/>
          <a:ln>
            <a:noFill/>
          </a:ln>
        </p:spPr>
        <p:txBody>
          <a:bodyPr spcFirstLastPara="1" wrap="square" lIns="19050" tIns="19050" rIns="19050" bIns="1905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b="1">
                <a:solidFill>
                  <a:srgbClr val="BD3227"/>
                </a:solidFill>
                <a:latin typeface="Roboto Condensed"/>
                <a:ea typeface="Roboto Condensed"/>
                <a:cs typeface="Roboto Condensed"/>
                <a:sym typeface="Roboto Condensed"/>
              </a:rPr>
              <a:t>USE CASE</a:t>
            </a:r>
            <a:endParaRPr sz="1000" b="1">
              <a:solidFill>
                <a:srgbClr val="BD3227"/>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Light"/>
              <a:buNone/>
            </a:pPr>
            <a:endParaRPr sz="800">
              <a:solidFill>
                <a:srgbClr val="FFFFFF"/>
              </a:solidFill>
              <a:latin typeface="Roboto Light"/>
              <a:ea typeface="Roboto Light"/>
              <a:cs typeface="Roboto Light"/>
              <a:sym typeface="Roboto Light"/>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IMMEDIATE VALUE AND </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ROI - ENHANCING WORKFLOWS ACROSS ALL BUSINESS UNITS</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sp>
        <p:nvSpPr>
          <p:cNvPr id="219" name="Google Shape;219;p22"/>
          <p:cNvSpPr txBox="1"/>
          <p:nvPr/>
        </p:nvSpPr>
        <p:spPr>
          <a:xfrm>
            <a:off x="4795450" y="261550"/>
            <a:ext cx="1589100" cy="45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900">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3"/>
          <p:cNvSpPr txBox="1"/>
          <p:nvPr/>
        </p:nvSpPr>
        <p:spPr>
          <a:xfrm>
            <a:off x="7046775" y="1450950"/>
            <a:ext cx="1845000" cy="8544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a:p>
            <a:pPr marL="0" marR="0" lvl="0" indent="0" algn="l" rtl="0">
              <a:lnSpc>
                <a:spcPct val="120000"/>
              </a:lnSpc>
              <a:spcBef>
                <a:spcPts val="0"/>
              </a:spcBef>
              <a:spcAft>
                <a:spcPts val="0"/>
              </a:spcAft>
              <a:buClr>
                <a:srgbClr val="000000"/>
              </a:buClr>
              <a:buSzPts val="400"/>
              <a:buFont typeface="Arial"/>
              <a:buNone/>
            </a:pPr>
            <a:endParaRPr sz="1200">
              <a:solidFill>
                <a:srgbClr val="434343"/>
              </a:solidFill>
              <a:latin typeface="Roboto Light"/>
              <a:ea typeface="Roboto Light"/>
              <a:cs typeface="Roboto Light"/>
              <a:sym typeface="Roboto Light"/>
            </a:endParaRPr>
          </a:p>
        </p:txBody>
      </p:sp>
      <p:sp>
        <p:nvSpPr>
          <p:cNvPr id="225" name="Google Shape;225;p23"/>
          <p:cNvSpPr txBox="1"/>
          <p:nvPr/>
        </p:nvSpPr>
        <p:spPr>
          <a:xfrm>
            <a:off x="586975" y="626570"/>
            <a:ext cx="82494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rgbClr val="1C1F21"/>
              </a:buClr>
              <a:buSzPts val="1500"/>
              <a:buFont typeface="Roboto Light"/>
              <a:buNone/>
            </a:pPr>
            <a:r>
              <a:rPr lang="en" sz="2400" b="1">
                <a:solidFill>
                  <a:srgbClr val="1F1C29"/>
                </a:solidFill>
                <a:latin typeface="Roboto Condensed"/>
                <a:ea typeface="Roboto Condensed"/>
                <a:cs typeface="Roboto Condensed"/>
                <a:sym typeface="Roboto Condensed"/>
              </a:rPr>
              <a:t>INTEGRATION - DATA FLOW - ECOSYSTEM</a:t>
            </a:r>
            <a:endParaRPr sz="2400" b="1">
              <a:solidFill>
                <a:srgbClr val="1F1C29"/>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endParaRPr sz="2400" b="1">
              <a:solidFill>
                <a:srgbClr val="1F1C29"/>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p>
        </p:txBody>
      </p:sp>
      <p:pic>
        <p:nvPicPr>
          <p:cNvPr id="226" name="Google Shape;226;p23"/>
          <p:cNvPicPr preferRelativeResize="0"/>
          <p:nvPr/>
        </p:nvPicPr>
        <p:blipFill>
          <a:blip r:embed="rId3">
            <a:alphaModFix/>
          </a:blip>
          <a:stretch>
            <a:fillRect/>
          </a:stretch>
        </p:blipFill>
        <p:spPr>
          <a:xfrm>
            <a:off x="1525600" y="1350025"/>
            <a:ext cx="6205349" cy="3479423"/>
          </a:xfrm>
          <a:prstGeom prst="rect">
            <a:avLst/>
          </a:prstGeom>
          <a:noFill/>
          <a:ln>
            <a:noFill/>
          </a:ln>
          <a:effectLst>
            <a:outerShdw blurRad="57150" dist="19050" dir="5400000" algn="bl" rotWithShape="0">
              <a:srgbClr val="000000">
                <a:alpha val="50000"/>
              </a:srgbClr>
            </a:outerShdw>
          </a:effectLst>
        </p:spPr>
      </p:pic>
      <p:pic>
        <p:nvPicPr>
          <p:cNvPr id="227" name="Google Shape;227;p23"/>
          <p:cNvPicPr preferRelativeResize="0"/>
          <p:nvPr/>
        </p:nvPicPr>
        <p:blipFill>
          <a:blip r:embed="rId4">
            <a:alphaModFix/>
          </a:blip>
          <a:stretch>
            <a:fillRect/>
          </a:stretch>
        </p:blipFill>
        <p:spPr>
          <a:xfrm>
            <a:off x="3223775" y="1719925"/>
            <a:ext cx="2696451" cy="2739624"/>
          </a:xfrm>
          <a:prstGeom prst="rect">
            <a:avLst/>
          </a:prstGeom>
          <a:noFill/>
          <a:ln>
            <a:noFill/>
          </a:ln>
        </p:spPr>
      </p:pic>
      <p:pic>
        <p:nvPicPr>
          <p:cNvPr id="228" name="Google Shape;228;p23"/>
          <p:cNvPicPr preferRelativeResize="0"/>
          <p:nvPr/>
        </p:nvPicPr>
        <p:blipFill rotWithShape="1">
          <a:blip r:embed="rId5">
            <a:alphaModFix/>
          </a:blip>
          <a:srcRect t="55787"/>
          <a:stretch/>
        </p:blipFill>
        <p:spPr>
          <a:xfrm>
            <a:off x="7371475" y="205375"/>
            <a:ext cx="1150424" cy="1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4"/>
          <p:cNvSpPr/>
          <p:nvPr/>
        </p:nvSpPr>
        <p:spPr>
          <a:xfrm>
            <a:off x="100" y="0"/>
            <a:ext cx="9144000" cy="5143500"/>
          </a:xfrm>
          <a:prstGeom prst="rect">
            <a:avLst/>
          </a:prstGeom>
          <a:solidFill>
            <a:srgbClr val="1F1C2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234" name="Google Shape;234;p24"/>
          <p:cNvPicPr preferRelativeResize="0"/>
          <p:nvPr/>
        </p:nvPicPr>
        <p:blipFill rotWithShape="1">
          <a:blip r:embed="rId3">
            <a:alphaModFix amt="15000"/>
          </a:blip>
          <a:srcRect r="10913"/>
          <a:stretch/>
        </p:blipFill>
        <p:spPr>
          <a:xfrm>
            <a:off x="-100" y="0"/>
            <a:ext cx="9144000" cy="5143500"/>
          </a:xfrm>
          <a:prstGeom prst="rect">
            <a:avLst/>
          </a:prstGeom>
          <a:noFill/>
          <a:ln>
            <a:noFill/>
          </a:ln>
        </p:spPr>
      </p:pic>
      <p:sp>
        <p:nvSpPr>
          <p:cNvPr id="235" name="Google Shape;235;p24"/>
          <p:cNvSpPr txBox="1"/>
          <p:nvPr/>
        </p:nvSpPr>
        <p:spPr>
          <a:xfrm>
            <a:off x="637625" y="363375"/>
            <a:ext cx="7411800" cy="10281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1C1F21"/>
              </a:buClr>
              <a:buSzPts val="1500"/>
              <a:buFont typeface="Roboto Light"/>
              <a:buNone/>
            </a:pPr>
            <a:endParaRPr sz="800">
              <a:solidFill>
                <a:srgbClr val="FFFFFF"/>
              </a:solidFill>
              <a:latin typeface="Roboto Light"/>
              <a:ea typeface="Roboto Light"/>
              <a:cs typeface="Roboto Light"/>
              <a:sym typeface="Roboto Light"/>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JOBSIGHT IS TRUSTED BY SOME OF THE BIGGEST </a:t>
            </a:r>
            <a:endParaRPr sz="2400" b="1">
              <a:solidFill>
                <a:srgbClr val="FFFFFF"/>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Clr>
                <a:srgbClr val="1C1F21"/>
              </a:buClr>
              <a:buSzPts val="1500"/>
              <a:buFont typeface="Roboto Light"/>
              <a:buNone/>
            </a:pPr>
            <a:r>
              <a:rPr lang="en" sz="2400" b="1">
                <a:solidFill>
                  <a:srgbClr val="FFFFFF"/>
                </a:solidFill>
                <a:latin typeface="Roboto Condensed"/>
                <a:ea typeface="Roboto Condensed"/>
                <a:cs typeface="Roboto Condensed"/>
                <a:sym typeface="Roboto Condensed"/>
              </a:rPr>
              <a:t>NAMES IN THE CONSTRUCTION INDUSTRY</a:t>
            </a:r>
            <a:endParaRPr sz="2400" b="1">
              <a:solidFill>
                <a:srgbClr val="FFFFFF"/>
              </a:solidFill>
              <a:latin typeface="Roboto Condensed"/>
              <a:ea typeface="Roboto Condensed"/>
              <a:cs typeface="Roboto Condensed"/>
              <a:sym typeface="Roboto Condensed"/>
            </a:endParaRPr>
          </a:p>
          <a:p>
            <a:pPr marL="0" marR="0" lvl="0" indent="0" algn="l" rtl="0">
              <a:lnSpc>
                <a:spcPct val="120000"/>
              </a:lnSpc>
              <a:spcBef>
                <a:spcPts val="0"/>
              </a:spcBef>
              <a:spcAft>
                <a:spcPts val="0"/>
              </a:spcAft>
              <a:buClr>
                <a:srgbClr val="1C1F21"/>
              </a:buClr>
              <a:buSzPts val="1500"/>
              <a:buFont typeface="Roboto Medium"/>
              <a:buNone/>
            </a:pPr>
            <a:endParaRPr sz="500">
              <a:solidFill>
                <a:srgbClr val="FFFFFF"/>
              </a:solidFill>
            </a:endParaRPr>
          </a:p>
        </p:txBody>
      </p:sp>
      <p:pic>
        <p:nvPicPr>
          <p:cNvPr id="236" name="Google Shape;236;p24"/>
          <p:cNvPicPr preferRelativeResize="0"/>
          <p:nvPr/>
        </p:nvPicPr>
        <p:blipFill rotWithShape="1">
          <a:blip r:embed="rId4">
            <a:alphaModFix/>
          </a:blip>
          <a:srcRect/>
          <a:stretch/>
        </p:blipFill>
        <p:spPr>
          <a:xfrm>
            <a:off x="679761" y="1563245"/>
            <a:ext cx="1394761" cy="474255"/>
          </a:xfrm>
          <a:prstGeom prst="rect">
            <a:avLst/>
          </a:prstGeom>
          <a:noFill/>
          <a:ln>
            <a:noFill/>
          </a:ln>
        </p:spPr>
      </p:pic>
      <p:pic>
        <p:nvPicPr>
          <p:cNvPr id="237" name="Google Shape;237;p24"/>
          <p:cNvPicPr preferRelativeResize="0"/>
          <p:nvPr/>
        </p:nvPicPr>
        <p:blipFill rotWithShape="1">
          <a:blip r:embed="rId5">
            <a:alphaModFix/>
          </a:blip>
          <a:srcRect/>
          <a:stretch/>
        </p:blipFill>
        <p:spPr>
          <a:xfrm>
            <a:off x="7026872" y="3524021"/>
            <a:ext cx="1189791" cy="404550"/>
          </a:xfrm>
          <a:prstGeom prst="rect">
            <a:avLst/>
          </a:prstGeom>
          <a:noFill/>
          <a:ln>
            <a:noFill/>
          </a:ln>
        </p:spPr>
      </p:pic>
      <p:pic>
        <p:nvPicPr>
          <p:cNvPr id="238" name="Google Shape;238;p24"/>
          <p:cNvPicPr preferRelativeResize="0"/>
          <p:nvPr/>
        </p:nvPicPr>
        <p:blipFill rotWithShape="1">
          <a:blip r:embed="rId6">
            <a:alphaModFix/>
          </a:blip>
          <a:srcRect/>
          <a:stretch/>
        </p:blipFill>
        <p:spPr>
          <a:xfrm>
            <a:off x="6924390" y="2895189"/>
            <a:ext cx="1394761" cy="474255"/>
          </a:xfrm>
          <a:prstGeom prst="rect">
            <a:avLst/>
          </a:prstGeom>
          <a:noFill/>
          <a:ln>
            <a:noFill/>
          </a:ln>
        </p:spPr>
      </p:pic>
      <p:pic>
        <p:nvPicPr>
          <p:cNvPr id="239" name="Google Shape;239;p24"/>
          <p:cNvPicPr preferRelativeResize="0"/>
          <p:nvPr/>
        </p:nvPicPr>
        <p:blipFill rotWithShape="1">
          <a:blip r:embed="rId7">
            <a:alphaModFix/>
          </a:blip>
          <a:srcRect/>
          <a:stretch/>
        </p:blipFill>
        <p:spPr>
          <a:xfrm>
            <a:off x="5011974" y="2899338"/>
            <a:ext cx="1264125" cy="465975"/>
          </a:xfrm>
          <a:prstGeom prst="rect">
            <a:avLst/>
          </a:prstGeom>
          <a:noFill/>
          <a:ln>
            <a:noFill/>
          </a:ln>
        </p:spPr>
      </p:pic>
      <p:pic>
        <p:nvPicPr>
          <p:cNvPr id="240" name="Google Shape;240;p24"/>
          <p:cNvPicPr preferRelativeResize="0"/>
          <p:nvPr/>
        </p:nvPicPr>
        <p:blipFill rotWithShape="1">
          <a:blip r:embed="rId8">
            <a:alphaModFix/>
          </a:blip>
          <a:srcRect/>
          <a:stretch/>
        </p:blipFill>
        <p:spPr>
          <a:xfrm>
            <a:off x="2788087" y="1648604"/>
            <a:ext cx="1394761" cy="474256"/>
          </a:xfrm>
          <a:prstGeom prst="rect">
            <a:avLst/>
          </a:prstGeom>
          <a:noFill/>
          <a:ln>
            <a:noFill/>
          </a:ln>
        </p:spPr>
      </p:pic>
      <p:pic>
        <p:nvPicPr>
          <p:cNvPr id="241" name="Google Shape;241;p24"/>
          <p:cNvPicPr preferRelativeResize="0"/>
          <p:nvPr/>
        </p:nvPicPr>
        <p:blipFill rotWithShape="1">
          <a:blip r:embed="rId9">
            <a:alphaModFix/>
          </a:blip>
          <a:srcRect/>
          <a:stretch/>
        </p:blipFill>
        <p:spPr>
          <a:xfrm>
            <a:off x="3020378" y="2368813"/>
            <a:ext cx="930170" cy="316300"/>
          </a:xfrm>
          <a:prstGeom prst="rect">
            <a:avLst/>
          </a:prstGeom>
          <a:noFill/>
          <a:ln>
            <a:noFill/>
          </a:ln>
        </p:spPr>
      </p:pic>
      <p:pic>
        <p:nvPicPr>
          <p:cNvPr id="242" name="Google Shape;242;p24"/>
          <p:cNvPicPr preferRelativeResize="0"/>
          <p:nvPr/>
        </p:nvPicPr>
        <p:blipFill rotWithShape="1">
          <a:blip r:embed="rId10">
            <a:alphaModFix/>
          </a:blip>
          <a:srcRect/>
          <a:stretch/>
        </p:blipFill>
        <p:spPr>
          <a:xfrm>
            <a:off x="2853388" y="3562903"/>
            <a:ext cx="1264150" cy="429844"/>
          </a:xfrm>
          <a:prstGeom prst="rect">
            <a:avLst/>
          </a:prstGeom>
          <a:noFill/>
          <a:ln>
            <a:noFill/>
          </a:ln>
        </p:spPr>
      </p:pic>
      <p:pic>
        <p:nvPicPr>
          <p:cNvPr id="243" name="Google Shape;243;p24"/>
          <p:cNvPicPr preferRelativeResize="0"/>
          <p:nvPr/>
        </p:nvPicPr>
        <p:blipFill rotWithShape="1">
          <a:blip r:embed="rId11">
            <a:alphaModFix/>
          </a:blip>
          <a:srcRect/>
          <a:stretch/>
        </p:blipFill>
        <p:spPr>
          <a:xfrm>
            <a:off x="5011971" y="2312055"/>
            <a:ext cx="1264132" cy="429837"/>
          </a:xfrm>
          <a:prstGeom prst="rect">
            <a:avLst/>
          </a:prstGeom>
          <a:noFill/>
          <a:ln>
            <a:noFill/>
          </a:ln>
        </p:spPr>
      </p:pic>
      <p:pic>
        <p:nvPicPr>
          <p:cNvPr id="244" name="Google Shape;244;p24"/>
          <p:cNvPicPr preferRelativeResize="0"/>
          <p:nvPr/>
        </p:nvPicPr>
        <p:blipFill rotWithShape="1">
          <a:blip r:embed="rId12">
            <a:alphaModFix/>
          </a:blip>
          <a:srcRect/>
          <a:stretch/>
        </p:blipFill>
        <p:spPr>
          <a:xfrm>
            <a:off x="7105232" y="2365325"/>
            <a:ext cx="950773" cy="323288"/>
          </a:xfrm>
          <a:prstGeom prst="rect">
            <a:avLst/>
          </a:prstGeom>
          <a:noFill/>
          <a:ln>
            <a:noFill/>
          </a:ln>
        </p:spPr>
      </p:pic>
      <p:pic>
        <p:nvPicPr>
          <p:cNvPr id="245" name="Google Shape;245;p24"/>
          <p:cNvPicPr preferRelativeResize="0"/>
          <p:nvPr/>
        </p:nvPicPr>
        <p:blipFill rotWithShape="1">
          <a:blip r:embed="rId13">
            <a:alphaModFix/>
          </a:blip>
          <a:srcRect/>
          <a:stretch/>
        </p:blipFill>
        <p:spPr>
          <a:xfrm>
            <a:off x="7205854" y="1691952"/>
            <a:ext cx="749522" cy="404550"/>
          </a:xfrm>
          <a:prstGeom prst="rect">
            <a:avLst/>
          </a:prstGeom>
          <a:noFill/>
          <a:ln>
            <a:noFill/>
          </a:ln>
        </p:spPr>
      </p:pic>
      <p:pic>
        <p:nvPicPr>
          <p:cNvPr id="246" name="Google Shape;246;p24"/>
          <p:cNvPicPr preferRelativeResize="0"/>
          <p:nvPr/>
        </p:nvPicPr>
        <p:blipFill rotWithShape="1">
          <a:blip r:embed="rId14">
            <a:alphaModFix/>
          </a:blip>
          <a:srcRect/>
          <a:stretch/>
        </p:blipFill>
        <p:spPr>
          <a:xfrm>
            <a:off x="4854482" y="1744549"/>
            <a:ext cx="1579111" cy="282375"/>
          </a:xfrm>
          <a:prstGeom prst="rect">
            <a:avLst/>
          </a:prstGeom>
          <a:noFill/>
          <a:ln>
            <a:noFill/>
          </a:ln>
        </p:spPr>
      </p:pic>
      <p:pic>
        <p:nvPicPr>
          <p:cNvPr id="247" name="Google Shape;247;p24"/>
          <p:cNvPicPr preferRelativeResize="0"/>
          <p:nvPr/>
        </p:nvPicPr>
        <p:blipFill rotWithShape="1">
          <a:blip r:embed="rId15">
            <a:alphaModFix/>
          </a:blip>
          <a:srcRect t="55787"/>
          <a:stretch/>
        </p:blipFill>
        <p:spPr>
          <a:xfrm>
            <a:off x="7371475" y="205375"/>
            <a:ext cx="1150424" cy="158000"/>
          </a:xfrm>
          <a:prstGeom prst="rect">
            <a:avLst/>
          </a:prstGeom>
          <a:noFill/>
          <a:ln>
            <a:noFill/>
          </a:ln>
        </p:spPr>
      </p:pic>
      <p:pic>
        <p:nvPicPr>
          <p:cNvPr id="248" name="Google Shape;248;p24"/>
          <p:cNvPicPr preferRelativeResize="0"/>
          <p:nvPr/>
        </p:nvPicPr>
        <p:blipFill>
          <a:blip r:embed="rId16">
            <a:alphaModFix/>
          </a:blip>
          <a:stretch>
            <a:fillRect/>
          </a:stretch>
        </p:blipFill>
        <p:spPr>
          <a:xfrm>
            <a:off x="745059" y="2444378"/>
            <a:ext cx="1264150" cy="165202"/>
          </a:xfrm>
          <a:prstGeom prst="rect">
            <a:avLst/>
          </a:prstGeom>
          <a:noFill/>
          <a:ln>
            <a:noFill/>
          </a:ln>
        </p:spPr>
      </p:pic>
      <p:pic>
        <p:nvPicPr>
          <p:cNvPr id="249" name="Google Shape;249;p24"/>
          <p:cNvPicPr preferRelativeResize="0"/>
          <p:nvPr/>
        </p:nvPicPr>
        <p:blipFill>
          <a:blip r:embed="rId17">
            <a:alphaModFix/>
          </a:blip>
          <a:stretch>
            <a:fillRect/>
          </a:stretch>
        </p:blipFill>
        <p:spPr>
          <a:xfrm>
            <a:off x="5137411" y="4298863"/>
            <a:ext cx="1013253" cy="329475"/>
          </a:xfrm>
          <a:prstGeom prst="rect">
            <a:avLst/>
          </a:prstGeom>
          <a:noFill/>
          <a:ln>
            <a:noFill/>
          </a:ln>
        </p:spPr>
      </p:pic>
      <p:pic>
        <p:nvPicPr>
          <p:cNvPr id="250" name="Google Shape;250;p24"/>
          <p:cNvPicPr preferRelativeResize="0"/>
          <p:nvPr/>
        </p:nvPicPr>
        <p:blipFill>
          <a:blip r:embed="rId18">
            <a:alphaModFix/>
          </a:blip>
          <a:stretch>
            <a:fillRect/>
          </a:stretch>
        </p:blipFill>
        <p:spPr>
          <a:xfrm>
            <a:off x="2823689" y="3019259"/>
            <a:ext cx="1323550" cy="247907"/>
          </a:xfrm>
          <a:prstGeom prst="rect">
            <a:avLst/>
          </a:prstGeom>
          <a:noFill/>
          <a:ln>
            <a:noFill/>
          </a:ln>
        </p:spPr>
      </p:pic>
      <p:pic>
        <p:nvPicPr>
          <p:cNvPr id="251" name="Google Shape;251;p24"/>
          <p:cNvPicPr preferRelativeResize="0"/>
          <p:nvPr/>
        </p:nvPicPr>
        <p:blipFill>
          <a:blip r:embed="rId19">
            <a:alphaModFix/>
          </a:blip>
          <a:stretch>
            <a:fillRect/>
          </a:stretch>
        </p:blipFill>
        <p:spPr>
          <a:xfrm>
            <a:off x="5011962" y="3558403"/>
            <a:ext cx="1264150" cy="380094"/>
          </a:xfrm>
          <a:prstGeom prst="rect">
            <a:avLst/>
          </a:prstGeom>
          <a:noFill/>
          <a:ln>
            <a:noFill/>
          </a:ln>
        </p:spPr>
      </p:pic>
      <p:pic>
        <p:nvPicPr>
          <p:cNvPr id="252" name="Google Shape;252;p24"/>
          <p:cNvPicPr preferRelativeResize="0"/>
          <p:nvPr/>
        </p:nvPicPr>
        <p:blipFill>
          <a:blip r:embed="rId20">
            <a:alphaModFix/>
          </a:blip>
          <a:stretch>
            <a:fillRect/>
          </a:stretch>
        </p:blipFill>
        <p:spPr>
          <a:xfrm>
            <a:off x="715364" y="3710312"/>
            <a:ext cx="1323550" cy="282351"/>
          </a:xfrm>
          <a:prstGeom prst="rect">
            <a:avLst/>
          </a:prstGeom>
          <a:noFill/>
          <a:ln>
            <a:noFill/>
          </a:ln>
        </p:spPr>
      </p:pic>
      <p:pic>
        <p:nvPicPr>
          <p:cNvPr id="253" name="Google Shape;253;p24"/>
          <p:cNvPicPr preferRelativeResize="0"/>
          <p:nvPr/>
        </p:nvPicPr>
        <p:blipFill>
          <a:blip r:embed="rId21">
            <a:alphaModFix/>
          </a:blip>
          <a:stretch>
            <a:fillRect/>
          </a:stretch>
        </p:blipFill>
        <p:spPr>
          <a:xfrm>
            <a:off x="774771" y="3032946"/>
            <a:ext cx="1264149" cy="220519"/>
          </a:xfrm>
          <a:prstGeom prst="rect">
            <a:avLst/>
          </a:prstGeom>
          <a:noFill/>
          <a:ln>
            <a:noFill/>
          </a:ln>
        </p:spPr>
      </p:pic>
      <p:pic>
        <p:nvPicPr>
          <p:cNvPr id="254" name="Google Shape;254;p24"/>
          <p:cNvPicPr preferRelativeResize="0"/>
          <p:nvPr/>
        </p:nvPicPr>
        <p:blipFill>
          <a:blip r:embed="rId22">
            <a:alphaModFix/>
          </a:blip>
          <a:stretch>
            <a:fillRect/>
          </a:stretch>
        </p:blipFill>
        <p:spPr>
          <a:xfrm>
            <a:off x="7281650" y="4305450"/>
            <a:ext cx="680261" cy="316300"/>
          </a:xfrm>
          <a:prstGeom prst="rect">
            <a:avLst/>
          </a:prstGeom>
          <a:noFill/>
          <a:ln>
            <a:noFill/>
          </a:ln>
        </p:spPr>
      </p:pic>
      <p:pic>
        <p:nvPicPr>
          <p:cNvPr id="255" name="Google Shape;255;p24"/>
          <p:cNvPicPr preferRelativeResize="0"/>
          <p:nvPr/>
        </p:nvPicPr>
        <p:blipFill>
          <a:blip r:embed="rId23">
            <a:alphaModFix/>
          </a:blip>
          <a:stretch>
            <a:fillRect/>
          </a:stretch>
        </p:blipFill>
        <p:spPr>
          <a:xfrm>
            <a:off x="745067" y="4342282"/>
            <a:ext cx="1323557" cy="242652"/>
          </a:xfrm>
          <a:prstGeom prst="rect">
            <a:avLst/>
          </a:prstGeom>
          <a:noFill/>
          <a:ln>
            <a:noFill/>
          </a:ln>
        </p:spPr>
      </p:pic>
      <p:pic>
        <p:nvPicPr>
          <p:cNvPr id="256" name="Google Shape;256;p24"/>
          <p:cNvPicPr preferRelativeResize="0"/>
          <p:nvPr/>
        </p:nvPicPr>
        <p:blipFill>
          <a:blip r:embed="rId24">
            <a:alphaModFix/>
          </a:blip>
          <a:stretch>
            <a:fillRect/>
          </a:stretch>
        </p:blipFill>
        <p:spPr>
          <a:xfrm>
            <a:off x="3010076" y="4339698"/>
            <a:ext cx="950775" cy="247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5"/>
          <p:cNvSpPr txBox="1"/>
          <p:nvPr/>
        </p:nvSpPr>
        <p:spPr>
          <a:xfrm>
            <a:off x="346300" y="577975"/>
            <a:ext cx="7935000" cy="1148400"/>
          </a:xfrm>
          <a:prstGeom prst="rect">
            <a:avLst/>
          </a:pr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rgbClr val="1C1F21"/>
              </a:buClr>
              <a:buSzPts val="1500"/>
              <a:buFont typeface="Roboto Light"/>
              <a:buNone/>
            </a:pPr>
            <a:r>
              <a:rPr lang="en" sz="1800" b="1">
                <a:latin typeface="Roboto"/>
                <a:ea typeface="Roboto"/>
                <a:cs typeface="Roboto"/>
                <a:sym typeface="Roboto"/>
              </a:rPr>
              <a:t>Customer Success Highlights</a:t>
            </a:r>
            <a:endParaRPr sz="1800" b="1">
              <a:latin typeface="Roboto Condensed"/>
              <a:ea typeface="Roboto Condensed"/>
              <a:cs typeface="Roboto Condensed"/>
              <a:sym typeface="Roboto Condensed"/>
            </a:endParaRPr>
          </a:p>
        </p:txBody>
      </p:sp>
      <p:sp>
        <p:nvSpPr>
          <p:cNvPr id="262" name="Google Shape;262;p25"/>
          <p:cNvSpPr/>
          <p:nvPr/>
        </p:nvSpPr>
        <p:spPr>
          <a:xfrm>
            <a:off x="340125" y="2623375"/>
            <a:ext cx="8605800" cy="6585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263" name="Google Shape;263;p25"/>
          <p:cNvSpPr txBox="1"/>
          <p:nvPr/>
        </p:nvSpPr>
        <p:spPr>
          <a:xfrm>
            <a:off x="1912675" y="2771200"/>
            <a:ext cx="6055200" cy="3453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100" b="1">
                <a:solidFill>
                  <a:schemeClr val="accent1"/>
                </a:solidFill>
                <a:latin typeface="Roboto"/>
                <a:ea typeface="Roboto"/>
                <a:cs typeface="Roboto"/>
                <a:sym typeface="Roboto"/>
              </a:rPr>
              <a:t>$109k ROI - REWORK MITIGATION</a:t>
            </a:r>
            <a:endParaRPr sz="1100">
              <a:solidFill>
                <a:schemeClr val="accent1"/>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b="1">
              <a:solidFill>
                <a:srgbClr val="FFFFFF"/>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a:solidFill>
                <a:srgbClr val="FFFFFF"/>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r>
              <a:rPr lang="en" sz="1200" b="1">
                <a:solidFill>
                  <a:srgbClr val="FFFFFF"/>
                </a:solidFill>
                <a:latin typeface="Roboto"/>
                <a:ea typeface="Roboto"/>
                <a:cs typeface="Roboto"/>
                <a:sym typeface="Roboto"/>
              </a:rPr>
              <a:t> </a:t>
            </a:r>
            <a:endParaRPr sz="1200" i="0" u="none" strike="noStrike" cap="none">
              <a:solidFill>
                <a:srgbClr val="FFFFFF"/>
              </a:solidFill>
              <a:latin typeface="Roboto Light"/>
              <a:ea typeface="Roboto Light"/>
              <a:cs typeface="Roboto Light"/>
              <a:sym typeface="Roboto Light"/>
            </a:endParaRPr>
          </a:p>
        </p:txBody>
      </p:sp>
      <p:sp>
        <p:nvSpPr>
          <p:cNvPr id="264" name="Google Shape;264;p25"/>
          <p:cNvSpPr/>
          <p:nvPr/>
        </p:nvSpPr>
        <p:spPr>
          <a:xfrm>
            <a:off x="346300" y="1068000"/>
            <a:ext cx="8605800" cy="6585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265" name="Google Shape;265;p25"/>
          <p:cNvSpPr/>
          <p:nvPr/>
        </p:nvSpPr>
        <p:spPr>
          <a:xfrm>
            <a:off x="346300" y="1846950"/>
            <a:ext cx="8605800" cy="6585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266" name="Google Shape;266;p25"/>
          <p:cNvSpPr txBox="1"/>
          <p:nvPr/>
        </p:nvSpPr>
        <p:spPr>
          <a:xfrm>
            <a:off x="1949375" y="2021729"/>
            <a:ext cx="6055200" cy="3453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chemeClr val="accent1"/>
                </a:solidFill>
                <a:latin typeface="Roboto"/>
                <a:ea typeface="Roboto"/>
                <a:cs typeface="Roboto"/>
                <a:sym typeface="Roboto"/>
              </a:rPr>
              <a:t>233% ROI - REWORK MITIGATION</a:t>
            </a:r>
            <a:endParaRPr sz="1100" b="1">
              <a:solidFill>
                <a:schemeClr val="accent1"/>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endParaRPr sz="1100" i="1">
              <a:solidFill>
                <a:srgbClr val="FFFFFF"/>
              </a:solidFill>
              <a:latin typeface="Roboto Light"/>
              <a:ea typeface="Roboto Light"/>
              <a:cs typeface="Roboto Light"/>
              <a:sym typeface="Roboto Light"/>
            </a:endParaRPr>
          </a:p>
        </p:txBody>
      </p:sp>
      <p:sp>
        <p:nvSpPr>
          <p:cNvPr id="267" name="Google Shape;267;p25"/>
          <p:cNvSpPr txBox="1"/>
          <p:nvPr/>
        </p:nvSpPr>
        <p:spPr>
          <a:xfrm>
            <a:off x="1949375" y="1228778"/>
            <a:ext cx="6524700" cy="3453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rgbClr val="7E8890"/>
              </a:buClr>
              <a:buSzPts val="2400"/>
              <a:buFont typeface="Roboto Light"/>
              <a:buNone/>
            </a:pPr>
            <a:r>
              <a:rPr lang="en" sz="1100" b="1">
                <a:solidFill>
                  <a:schemeClr val="accent1"/>
                </a:solidFill>
                <a:latin typeface="Roboto"/>
                <a:ea typeface="Roboto"/>
                <a:cs typeface="Roboto"/>
                <a:sym typeface="Roboto"/>
              </a:rPr>
              <a:t>$10-15K ROI - PER DISPUTE </a:t>
            </a:r>
            <a:endParaRPr sz="1100" b="1">
              <a:solidFill>
                <a:schemeClr val="accent1"/>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endParaRPr sz="1100" i="1">
              <a:solidFill>
                <a:srgbClr val="FFFFFF"/>
              </a:solidFill>
              <a:latin typeface="Roboto Light"/>
              <a:ea typeface="Roboto Light"/>
              <a:cs typeface="Roboto Light"/>
              <a:sym typeface="Roboto Light"/>
            </a:endParaRPr>
          </a:p>
          <a:p>
            <a:pPr marL="0" lvl="0" indent="0" algn="l" rtl="0">
              <a:lnSpc>
                <a:spcPct val="120000"/>
              </a:lnSpc>
              <a:spcBef>
                <a:spcPts val="0"/>
              </a:spcBef>
              <a:spcAft>
                <a:spcPts val="0"/>
              </a:spcAft>
              <a:buClr>
                <a:srgbClr val="7E8890"/>
              </a:buClr>
              <a:buSzPts val="2400"/>
              <a:buFont typeface="Roboto Light"/>
              <a:buNone/>
            </a:pPr>
            <a:endParaRPr sz="1100" b="1">
              <a:solidFill>
                <a:srgbClr val="FFFFFF"/>
              </a:solidFill>
              <a:latin typeface="Roboto"/>
              <a:ea typeface="Roboto"/>
              <a:cs typeface="Roboto"/>
              <a:sym typeface="Roboto"/>
            </a:endParaRPr>
          </a:p>
        </p:txBody>
      </p:sp>
      <p:pic>
        <p:nvPicPr>
          <p:cNvPr id="268" name="Google Shape;268;p25"/>
          <p:cNvPicPr preferRelativeResize="0"/>
          <p:nvPr/>
        </p:nvPicPr>
        <p:blipFill rotWithShape="1">
          <a:blip r:embed="rId3">
            <a:alphaModFix/>
          </a:blip>
          <a:srcRect t="41073" b="39617"/>
          <a:stretch/>
        </p:blipFill>
        <p:spPr>
          <a:xfrm>
            <a:off x="478725" y="2858237"/>
            <a:ext cx="1199025" cy="231525"/>
          </a:xfrm>
          <a:prstGeom prst="rect">
            <a:avLst/>
          </a:prstGeom>
          <a:noFill/>
          <a:ln>
            <a:noFill/>
          </a:ln>
        </p:spPr>
      </p:pic>
      <p:pic>
        <p:nvPicPr>
          <p:cNvPr id="269" name="Google Shape;269;p25"/>
          <p:cNvPicPr preferRelativeResize="0"/>
          <p:nvPr/>
        </p:nvPicPr>
        <p:blipFill rotWithShape="1">
          <a:blip r:embed="rId4">
            <a:alphaModFix/>
          </a:blip>
          <a:srcRect/>
          <a:stretch/>
        </p:blipFill>
        <p:spPr>
          <a:xfrm>
            <a:off x="478704" y="1975089"/>
            <a:ext cx="1199060" cy="399700"/>
          </a:xfrm>
          <a:prstGeom prst="rect">
            <a:avLst/>
          </a:prstGeom>
          <a:noFill/>
          <a:ln>
            <a:noFill/>
          </a:ln>
        </p:spPr>
      </p:pic>
      <p:pic>
        <p:nvPicPr>
          <p:cNvPr id="270" name="Google Shape;270;p25"/>
          <p:cNvPicPr preferRelativeResize="0"/>
          <p:nvPr/>
        </p:nvPicPr>
        <p:blipFill rotWithShape="1">
          <a:blip r:embed="rId5">
            <a:alphaModFix/>
          </a:blip>
          <a:srcRect/>
          <a:stretch/>
        </p:blipFill>
        <p:spPr>
          <a:xfrm>
            <a:off x="383843" y="1147693"/>
            <a:ext cx="1199025" cy="399697"/>
          </a:xfrm>
          <a:prstGeom prst="rect">
            <a:avLst/>
          </a:prstGeom>
          <a:noFill/>
          <a:ln>
            <a:noFill/>
          </a:ln>
        </p:spPr>
      </p:pic>
      <p:sp>
        <p:nvSpPr>
          <p:cNvPr id="271" name="Google Shape;271;p25"/>
          <p:cNvSpPr/>
          <p:nvPr/>
        </p:nvSpPr>
        <p:spPr>
          <a:xfrm>
            <a:off x="346300" y="3399800"/>
            <a:ext cx="8605800" cy="6585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272" name="Google Shape;272;p25"/>
          <p:cNvSpPr txBox="1"/>
          <p:nvPr/>
        </p:nvSpPr>
        <p:spPr>
          <a:xfrm>
            <a:off x="1918850" y="3547625"/>
            <a:ext cx="6055200" cy="3453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100" b="1">
                <a:solidFill>
                  <a:schemeClr val="accent1"/>
                </a:solidFill>
                <a:latin typeface="Roboto"/>
                <a:ea typeface="Roboto"/>
                <a:cs typeface="Roboto"/>
                <a:sym typeface="Roboto"/>
              </a:rPr>
              <a:t>$200K+ ROI - Warranty &amp; Litigation</a:t>
            </a:r>
            <a:endParaRPr sz="1100">
              <a:solidFill>
                <a:schemeClr val="accent1"/>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b="1">
              <a:solidFill>
                <a:srgbClr val="FFFFFF"/>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a:solidFill>
                <a:srgbClr val="FFFFFF"/>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r>
              <a:rPr lang="en" sz="1200" b="1">
                <a:solidFill>
                  <a:srgbClr val="FFFFFF"/>
                </a:solidFill>
                <a:latin typeface="Roboto"/>
                <a:ea typeface="Roboto"/>
                <a:cs typeface="Roboto"/>
                <a:sym typeface="Roboto"/>
              </a:rPr>
              <a:t> </a:t>
            </a:r>
            <a:endParaRPr sz="1200" i="0" u="none" strike="noStrike" cap="none">
              <a:solidFill>
                <a:srgbClr val="FFFFFF"/>
              </a:solidFill>
              <a:latin typeface="Roboto Light"/>
              <a:ea typeface="Roboto Light"/>
              <a:cs typeface="Roboto Light"/>
              <a:sym typeface="Roboto Light"/>
            </a:endParaRPr>
          </a:p>
        </p:txBody>
      </p:sp>
      <p:pic>
        <p:nvPicPr>
          <p:cNvPr id="273" name="Google Shape;273;p25"/>
          <p:cNvPicPr preferRelativeResize="0"/>
          <p:nvPr/>
        </p:nvPicPr>
        <p:blipFill rotWithShape="1">
          <a:blip r:embed="rId6">
            <a:alphaModFix/>
          </a:blip>
          <a:srcRect t="31402" b="30184"/>
          <a:stretch/>
        </p:blipFill>
        <p:spPr>
          <a:xfrm>
            <a:off x="484246" y="3557925"/>
            <a:ext cx="1187975" cy="342240"/>
          </a:xfrm>
          <a:prstGeom prst="rect">
            <a:avLst/>
          </a:prstGeom>
          <a:noFill/>
          <a:ln>
            <a:noFill/>
          </a:ln>
        </p:spPr>
      </p:pic>
      <p:sp>
        <p:nvSpPr>
          <p:cNvPr id="274" name="Google Shape;274;p25"/>
          <p:cNvSpPr/>
          <p:nvPr/>
        </p:nvSpPr>
        <p:spPr>
          <a:xfrm>
            <a:off x="340125" y="4176225"/>
            <a:ext cx="8605800" cy="658500"/>
          </a:xfrm>
          <a:prstGeom prst="rect">
            <a:avLst/>
          </a:prstGeom>
          <a:gradFill>
            <a:gsLst>
              <a:gs pos="0">
                <a:srgbClr val="1F1C29"/>
              </a:gs>
              <a:gs pos="76000">
                <a:srgbClr val="1F1C29"/>
              </a:gs>
              <a:gs pos="100000">
                <a:srgbClr val="1F1C29">
                  <a:alpha val="0"/>
                </a:srgbClr>
              </a:gs>
            </a:gsLst>
            <a:lin ang="0"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3200"/>
              <a:buFont typeface="Helvetica Neue Light"/>
              <a:buNone/>
            </a:pPr>
            <a:endParaRPr sz="3000">
              <a:solidFill>
                <a:srgbClr val="1C1F21"/>
              </a:solidFill>
              <a:latin typeface="Roboto Light"/>
              <a:ea typeface="Roboto Light"/>
              <a:cs typeface="Roboto Light"/>
              <a:sym typeface="Roboto Light"/>
            </a:endParaRPr>
          </a:p>
        </p:txBody>
      </p:sp>
      <p:sp>
        <p:nvSpPr>
          <p:cNvPr id="275" name="Google Shape;275;p25"/>
          <p:cNvSpPr txBox="1"/>
          <p:nvPr/>
        </p:nvSpPr>
        <p:spPr>
          <a:xfrm>
            <a:off x="1912675" y="4324050"/>
            <a:ext cx="6055200" cy="345300"/>
          </a:xfrm>
          <a:prstGeom prst="rect">
            <a:avLst/>
          </a:prstGeom>
          <a:noFill/>
          <a:ln>
            <a:noFill/>
          </a:ln>
        </p:spPr>
        <p:txBody>
          <a:bodyPr spcFirstLastPara="1" wrap="square" lIns="50800" tIns="50800" rIns="50800" bIns="5080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100" b="1">
                <a:solidFill>
                  <a:schemeClr val="accent1"/>
                </a:solidFill>
                <a:latin typeface="Roboto"/>
                <a:ea typeface="Roboto"/>
                <a:cs typeface="Roboto"/>
                <a:sym typeface="Roboto"/>
              </a:rPr>
              <a:t>$3500 ROI - Facade Inspection</a:t>
            </a:r>
            <a:endParaRPr sz="1100">
              <a:solidFill>
                <a:schemeClr val="accent1"/>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b="1">
              <a:solidFill>
                <a:srgbClr val="FFFFFF"/>
              </a:solidFill>
              <a:latin typeface="Roboto"/>
              <a:ea typeface="Roboto"/>
              <a:cs typeface="Roboto"/>
              <a:sym typeface="Roboto"/>
            </a:endParaRPr>
          </a:p>
          <a:p>
            <a:pPr marL="0" lvl="0" indent="0" algn="l" rtl="0">
              <a:lnSpc>
                <a:spcPct val="120000"/>
              </a:lnSpc>
              <a:spcBef>
                <a:spcPts val="0"/>
              </a:spcBef>
              <a:spcAft>
                <a:spcPts val="0"/>
              </a:spcAft>
              <a:buClr>
                <a:schemeClr val="dk1"/>
              </a:buClr>
              <a:buSzPts val="1100"/>
              <a:buFont typeface="Arial"/>
              <a:buNone/>
            </a:pPr>
            <a:endParaRPr sz="1100">
              <a:solidFill>
                <a:srgbClr val="FFFFFF"/>
              </a:solidFill>
              <a:latin typeface="Roboto"/>
              <a:ea typeface="Roboto"/>
              <a:cs typeface="Roboto"/>
              <a:sym typeface="Roboto"/>
            </a:endParaRPr>
          </a:p>
          <a:p>
            <a:pPr marL="0" lvl="0" indent="0" algn="l" rtl="0">
              <a:lnSpc>
                <a:spcPct val="120000"/>
              </a:lnSpc>
              <a:spcBef>
                <a:spcPts val="0"/>
              </a:spcBef>
              <a:spcAft>
                <a:spcPts val="0"/>
              </a:spcAft>
              <a:buClr>
                <a:srgbClr val="7E8890"/>
              </a:buClr>
              <a:buSzPts val="2400"/>
              <a:buFont typeface="Roboto Light"/>
              <a:buNone/>
            </a:pPr>
            <a:r>
              <a:rPr lang="en" sz="1200" b="1">
                <a:solidFill>
                  <a:srgbClr val="FFFFFF"/>
                </a:solidFill>
                <a:latin typeface="Roboto"/>
                <a:ea typeface="Roboto"/>
                <a:cs typeface="Roboto"/>
                <a:sym typeface="Roboto"/>
              </a:rPr>
              <a:t> </a:t>
            </a:r>
            <a:endParaRPr sz="1200" i="0" u="none" strike="noStrike" cap="none">
              <a:solidFill>
                <a:srgbClr val="FFFFFF"/>
              </a:solidFill>
              <a:latin typeface="Roboto Light"/>
              <a:ea typeface="Roboto Light"/>
              <a:cs typeface="Roboto Light"/>
              <a:sym typeface="Roboto Light"/>
            </a:endParaRPr>
          </a:p>
        </p:txBody>
      </p:sp>
      <p:pic>
        <p:nvPicPr>
          <p:cNvPr id="276" name="Google Shape;276;p25"/>
          <p:cNvPicPr preferRelativeResize="0"/>
          <p:nvPr/>
        </p:nvPicPr>
        <p:blipFill>
          <a:blip r:embed="rId7">
            <a:alphaModFix/>
          </a:blip>
          <a:stretch>
            <a:fillRect/>
          </a:stretch>
        </p:blipFill>
        <p:spPr>
          <a:xfrm>
            <a:off x="484250" y="4368325"/>
            <a:ext cx="1187975" cy="209750"/>
          </a:xfrm>
          <a:prstGeom prst="rect">
            <a:avLst/>
          </a:prstGeom>
          <a:noFill/>
          <a:ln>
            <a:noFill/>
          </a:ln>
        </p:spPr>
      </p:pic>
      <p:pic>
        <p:nvPicPr>
          <p:cNvPr id="277" name="Google Shape;277;p25"/>
          <p:cNvPicPr preferRelativeResize="0"/>
          <p:nvPr/>
        </p:nvPicPr>
        <p:blipFill rotWithShape="1">
          <a:blip r:embed="rId8">
            <a:alphaModFix/>
          </a:blip>
          <a:srcRect t="55787"/>
          <a:stretch/>
        </p:blipFill>
        <p:spPr>
          <a:xfrm>
            <a:off x="7371475" y="205375"/>
            <a:ext cx="1150424" cy="1580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1271</Words>
  <Application>Microsoft Office PowerPoint</Application>
  <PresentationFormat>Bildschirmpräsentation (16:9)</PresentationFormat>
  <Paragraphs>201</Paragraphs>
  <Slides>14</Slides>
  <Notes>14</Notes>
  <HiddenSlides>1</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14</vt:i4>
      </vt:variant>
    </vt:vector>
  </HeadingPairs>
  <TitlesOfParts>
    <vt:vector size="21" baseType="lpstr">
      <vt:lpstr>Roboto Light</vt:lpstr>
      <vt:lpstr>Roboto Condensed</vt:lpstr>
      <vt:lpstr>Roboto</vt:lpstr>
      <vt:lpstr>Arial</vt:lpstr>
      <vt:lpstr>Roboto Medium</vt:lpstr>
      <vt:lpstr>Helvetica Neue Light</vt:lpstr>
      <vt:lpstr>Simple Light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Marie-Christine Mohr</dc:creator>
  <cp:lastModifiedBy>Marie-Christine Mohr</cp:lastModifiedBy>
  <cp:revision>3</cp:revision>
  <dcterms:modified xsi:type="dcterms:W3CDTF">2020-08-12T09:09:47Z</dcterms:modified>
</cp:coreProperties>
</file>